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8288000" cy="10287000"/>
  <p:notesSz cx="6858000" cy="9144000"/>
  <p:embeddedFontLst>
    <p:embeddedFont>
      <p:font typeface="Architects Daughter" panose="020B0604020202020204" charset="0"/>
      <p:regular r:id="rId33"/>
    </p:embeddedFont>
    <p:embeddedFont>
      <p:font typeface="Arimo" panose="020B0604020202020204" charset="0"/>
      <p:regular r:id="rId34"/>
    </p:embeddedFont>
    <p:embeddedFont>
      <p:font typeface="Arimo Bold" panose="020B0604020202020204" charset="0"/>
      <p:regular r:id="rId35"/>
    </p:embeddedFont>
    <p:embeddedFont>
      <p:font typeface="Arimo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4" d="100"/>
          <a:sy n="34" d="100"/>
        </p:scale>
        <p:origin x="1260"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Griffiths" userId="24e93afcc3fee0f3" providerId="LiveId" clId="{3C04C426-CAE2-4AD7-9B9C-0B21247B8190}"/>
    <pc:docChg chg="delSld">
      <pc:chgData name="Karen Griffiths" userId="24e93afcc3fee0f3" providerId="LiveId" clId="{3C04C426-CAE2-4AD7-9B9C-0B21247B8190}" dt="2025-10-14T12:49:26.555" v="1" actId="2696"/>
      <pc:docMkLst>
        <pc:docMk/>
      </pc:docMkLst>
      <pc:sldChg chg="del">
        <pc:chgData name="Karen Griffiths" userId="24e93afcc3fee0f3" providerId="LiveId" clId="{3C04C426-CAE2-4AD7-9B9C-0B21247B8190}" dt="2025-10-14T12:45:32.974" v="0" actId="2696"/>
        <pc:sldMkLst>
          <pc:docMk/>
          <pc:sldMk cId="0" sldId="269"/>
        </pc:sldMkLst>
      </pc:sldChg>
      <pc:sldChg chg="del">
        <pc:chgData name="Karen Griffiths" userId="24e93afcc3fee0f3" providerId="LiveId" clId="{3C04C426-CAE2-4AD7-9B9C-0B21247B8190}" dt="2025-10-14T12:49:26.555" v="1" actId="2696"/>
        <pc:sldMkLst>
          <pc:docMk/>
          <pc:sldMk cId="0" sldId="28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322868" y="30672"/>
            <a:ext cx="20933736" cy="10256328"/>
          </a:xfrm>
          <a:custGeom>
            <a:avLst/>
            <a:gdLst/>
            <a:ahLst/>
            <a:cxnLst/>
            <a:rect l="l" t="t" r="r" b="b"/>
            <a:pathLst>
              <a:path w="20933736" h="10256328">
                <a:moveTo>
                  <a:pt x="0" y="0"/>
                </a:moveTo>
                <a:lnTo>
                  <a:pt x="20933736" y="0"/>
                </a:lnTo>
                <a:lnTo>
                  <a:pt x="20933736" y="10256328"/>
                </a:lnTo>
                <a:lnTo>
                  <a:pt x="0" y="10256328"/>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2006173" y="9191625"/>
            <a:ext cx="14275654" cy="498230"/>
          </a:xfrm>
          <a:prstGeom prst="rect">
            <a:avLst/>
          </a:prstGeom>
        </p:spPr>
        <p:txBody>
          <a:bodyPr lIns="0" tIns="0" rIns="0" bIns="0" rtlCol="0" anchor="t">
            <a:spAutoFit/>
          </a:bodyPr>
          <a:lstStyle/>
          <a:p>
            <a:pPr algn="ctr">
              <a:lnSpc>
                <a:spcPts val="4038"/>
              </a:lnSpc>
              <a:spcBef>
                <a:spcPct val="0"/>
              </a:spcBef>
            </a:pPr>
            <a:r>
              <a:rPr lang="en-US" sz="2884" i="1">
                <a:solidFill>
                  <a:srgbClr val="000000"/>
                </a:solidFill>
                <a:latin typeface="Arimo Italics"/>
                <a:ea typeface="Arimo Italics"/>
                <a:cs typeface="Arimo Italics"/>
                <a:sym typeface="Arimo Italics"/>
              </a:rPr>
              <a:t>Image Copyright Good News Productions International and College Press Publishing</a:t>
            </a:r>
          </a:p>
        </p:txBody>
      </p:sp>
      <p:sp>
        <p:nvSpPr>
          <p:cNvPr id="3" name="Freeform 3"/>
          <p:cNvSpPr/>
          <p:nvPr/>
        </p:nvSpPr>
        <p:spPr>
          <a:xfrm>
            <a:off x="-810124" y="-225648"/>
            <a:ext cx="19397499" cy="10911093"/>
          </a:xfrm>
          <a:custGeom>
            <a:avLst/>
            <a:gdLst/>
            <a:ahLst/>
            <a:cxnLst/>
            <a:rect l="l" t="t" r="r" b="b"/>
            <a:pathLst>
              <a:path w="19397499" h="10911093">
                <a:moveTo>
                  <a:pt x="0" y="0"/>
                </a:moveTo>
                <a:lnTo>
                  <a:pt x="19397499" y="0"/>
                </a:lnTo>
                <a:lnTo>
                  <a:pt x="19397499" y="10911093"/>
                </a:lnTo>
                <a:lnTo>
                  <a:pt x="0" y="10911093"/>
                </a:lnTo>
                <a:lnTo>
                  <a:pt x="0" y="0"/>
                </a:lnTo>
                <a:close/>
              </a:path>
            </a:pathLst>
          </a:custGeom>
          <a:blipFill>
            <a:blip r:embed="rId2">
              <a:alphaModFix amt="18000"/>
            </a:blip>
            <a:stretch>
              <a:fillRect/>
            </a:stretch>
          </a:blipFill>
        </p:spPr>
        <p:txBody>
          <a:bodyPr/>
          <a:lstStyle/>
          <a:p>
            <a:endParaRPr lang="en-GB"/>
          </a:p>
        </p:txBody>
      </p:sp>
      <p:sp>
        <p:nvSpPr>
          <p:cNvPr id="4" name="TextBox 4"/>
          <p:cNvSpPr txBox="1"/>
          <p:nvPr/>
        </p:nvSpPr>
        <p:spPr>
          <a:xfrm>
            <a:off x="5266536" y="5813044"/>
            <a:ext cx="7754927" cy="2627674"/>
          </a:xfrm>
          <a:prstGeom prst="rect">
            <a:avLst/>
          </a:prstGeom>
        </p:spPr>
        <p:txBody>
          <a:bodyPr lIns="0" tIns="0" rIns="0" bIns="0" rtlCol="0" anchor="t">
            <a:spAutoFit/>
          </a:bodyPr>
          <a:lstStyle/>
          <a:p>
            <a:pPr algn="ctr">
              <a:lnSpc>
                <a:spcPts val="10127"/>
              </a:lnSpc>
            </a:pPr>
            <a:r>
              <a:rPr lang="en-US" sz="8806">
                <a:solidFill>
                  <a:srgbClr val="8C52FF"/>
                </a:solidFill>
                <a:latin typeface="Arimo"/>
                <a:ea typeface="Arimo"/>
                <a:cs typeface="Arimo"/>
                <a:sym typeface="Arimo"/>
              </a:rPr>
              <a:t> </a:t>
            </a:r>
            <a:r>
              <a:rPr lang="en-US" sz="8806">
                <a:solidFill>
                  <a:srgbClr val="000000"/>
                </a:solidFill>
                <a:latin typeface="Arimo"/>
                <a:ea typeface="Arimo"/>
                <a:cs typeface="Arimo"/>
                <a:sym typeface="Arimo"/>
              </a:rPr>
              <a:t>The Magnificat</a:t>
            </a:r>
          </a:p>
          <a:p>
            <a:pPr algn="ctr">
              <a:lnSpc>
                <a:spcPts val="10127"/>
              </a:lnSpc>
            </a:pPr>
            <a:r>
              <a:rPr lang="en-US" sz="8806">
                <a:solidFill>
                  <a:srgbClr val="000000"/>
                </a:solidFill>
                <a:latin typeface="Arimo"/>
                <a:ea typeface="Arimo"/>
                <a:cs typeface="Arimo"/>
                <a:sym typeface="Arimo"/>
              </a:rPr>
              <a:t> Luke 1:46-55 </a:t>
            </a:r>
          </a:p>
        </p:txBody>
      </p:sp>
      <p:sp>
        <p:nvSpPr>
          <p:cNvPr id="5" name="TextBox 5"/>
          <p:cNvSpPr txBox="1"/>
          <p:nvPr/>
        </p:nvSpPr>
        <p:spPr>
          <a:xfrm>
            <a:off x="2789368" y="4512056"/>
            <a:ext cx="12709265" cy="1300988"/>
          </a:xfrm>
          <a:prstGeom prst="rect">
            <a:avLst/>
          </a:prstGeom>
        </p:spPr>
        <p:txBody>
          <a:bodyPr lIns="0" tIns="0" rIns="0" bIns="0" rtlCol="0" anchor="t">
            <a:spAutoFit/>
          </a:bodyPr>
          <a:lstStyle/>
          <a:p>
            <a:pPr algn="ctr">
              <a:lnSpc>
                <a:spcPts val="10127"/>
              </a:lnSpc>
            </a:pPr>
            <a:r>
              <a:rPr lang="en-US" sz="8806">
                <a:solidFill>
                  <a:srgbClr val="8C52FF"/>
                </a:solidFill>
                <a:latin typeface="Architects Daughter"/>
                <a:ea typeface="Architects Daughter"/>
                <a:cs typeface="Architects Daughter"/>
                <a:sym typeface="Architects Daughter"/>
              </a:rPr>
              <a:t>Welcome to our study!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497389"/>
            <a:ext cx="16884710" cy="88540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Mary’s Song</a:t>
            </a:r>
          </a:p>
          <a:p>
            <a:pPr algn="ctr">
              <a:lnSpc>
                <a:spcPts val="2670"/>
              </a:lnSpc>
            </a:pPr>
            <a:endParaRPr lang="en-US" sz="5341" b="1">
              <a:solidFill>
                <a:srgbClr val="8C52FF"/>
              </a:solidFill>
              <a:latin typeface="Arimo Bold"/>
              <a:ea typeface="Arimo Bold"/>
              <a:cs typeface="Arimo Bold"/>
              <a:sym typeface="Arimo Bold"/>
            </a:endParaRPr>
          </a:p>
          <a:p>
            <a:pPr algn="ctr">
              <a:lnSpc>
                <a:spcPts val="6143"/>
              </a:lnSpc>
            </a:pPr>
            <a:r>
              <a:rPr lang="en-US" sz="5341">
                <a:solidFill>
                  <a:srgbClr val="000000"/>
                </a:solidFill>
                <a:latin typeface="Arimo"/>
                <a:ea typeface="Arimo"/>
                <a:cs typeface="Arimo"/>
                <a:sym typeface="Arimo"/>
              </a:rPr>
              <a:t>46 And Mary said:</a:t>
            </a:r>
          </a:p>
          <a:p>
            <a:pPr algn="ctr">
              <a:lnSpc>
                <a:spcPts val="6143"/>
              </a:lnSpc>
            </a:pPr>
            <a:r>
              <a:rPr lang="en-US" sz="5341">
                <a:solidFill>
                  <a:srgbClr val="000000"/>
                </a:solidFill>
                <a:latin typeface="Arimo"/>
                <a:ea typeface="Arimo"/>
                <a:cs typeface="Arimo"/>
                <a:sym typeface="Arimo"/>
              </a:rPr>
              <a:t>“My soul glorifies the Lord</a:t>
            </a:r>
          </a:p>
          <a:p>
            <a:pPr algn="ctr">
              <a:lnSpc>
                <a:spcPts val="6143"/>
              </a:lnSpc>
            </a:pPr>
            <a:r>
              <a:rPr lang="en-US" sz="5341">
                <a:solidFill>
                  <a:srgbClr val="000000"/>
                </a:solidFill>
                <a:latin typeface="Arimo"/>
                <a:ea typeface="Arimo"/>
                <a:cs typeface="Arimo"/>
                <a:sym typeface="Arimo"/>
              </a:rPr>
              <a:t>47 and my spirit rejoices in God my Savior,</a:t>
            </a:r>
          </a:p>
          <a:p>
            <a:pPr algn="ctr">
              <a:lnSpc>
                <a:spcPts val="6143"/>
              </a:lnSpc>
            </a:pPr>
            <a:r>
              <a:rPr lang="en-US" sz="5341">
                <a:solidFill>
                  <a:srgbClr val="000000"/>
                </a:solidFill>
                <a:latin typeface="Arimo"/>
                <a:ea typeface="Arimo"/>
                <a:cs typeface="Arimo"/>
                <a:sym typeface="Arimo"/>
              </a:rPr>
              <a:t>48 for he has been mindful</a:t>
            </a:r>
          </a:p>
          <a:p>
            <a:pPr algn="ctr">
              <a:lnSpc>
                <a:spcPts val="6143"/>
              </a:lnSpc>
            </a:pPr>
            <a:r>
              <a:rPr lang="en-US" sz="5341">
                <a:solidFill>
                  <a:srgbClr val="000000"/>
                </a:solidFill>
                <a:latin typeface="Arimo"/>
                <a:ea typeface="Arimo"/>
                <a:cs typeface="Arimo"/>
                <a:sym typeface="Arimo"/>
              </a:rPr>
              <a:t>of the humble state of his servant.</a:t>
            </a:r>
          </a:p>
          <a:p>
            <a:pPr algn="ctr">
              <a:lnSpc>
                <a:spcPts val="6143"/>
              </a:lnSpc>
            </a:pPr>
            <a:r>
              <a:rPr lang="en-US" sz="5341">
                <a:solidFill>
                  <a:srgbClr val="000000"/>
                </a:solidFill>
                <a:latin typeface="Arimo"/>
                <a:ea typeface="Arimo"/>
                <a:cs typeface="Arimo"/>
                <a:sym typeface="Arimo"/>
              </a:rPr>
              <a:t>From now on all generations will call me blessed,</a:t>
            </a:r>
          </a:p>
          <a:p>
            <a:pPr algn="ctr">
              <a:lnSpc>
                <a:spcPts val="6143"/>
              </a:lnSpc>
            </a:pPr>
            <a:r>
              <a:rPr lang="en-US" sz="5341">
                <a:solidFill>
                  <a:srgbClr val="000000"/>
                </a:solidFill>
                <a:latin typeface="Arimo"/>
                <a:ea typeface="Arimo"/>
                <a:cs typeface="Arimo"/>
                <a:sym typeface="Arimo"/>
              </a:rPr>
              <a:t>49 for the Mighty One has done great things for me—</a:t>
            </a:r>
          </a:p>
          <a:p>
            <a:pPr algn="ctr">
              <a:lnSpc>
                <a:spcPts val="6143"/>
              </a:lnSpc>
            </a:pPr>
            <a:r>
              <a:rPr lang="en-US" sz="5341">
                <a:solidFill>
                  <a:srgbClr val="000000"/>
                </a:solidFill>
                <a:latin typeface="Arimo"/>
                <a:ea typeface="Arimo"/>
                <a:cs typeface="Arimo"/>
                <a:sym typeface="Arimo"/>
              </a:rPr>
              <a:t>holy is his name.</a:t>
            </a:r>
          </a:p>
          <a:p>
            <a:pPr algn="ctr">
              <a:lnSpc>
                <a:spcPts val="6143"/>
              </a:lnSpc>
            </a:pPr>
            <a:r>
              <a:rPr lang="en-US" sz="5341">
                <a:solidFill>
                  <a:srgbClr val="000000"/>
                </a:solidFill>
                <a:latin typeface="Arimo"/>
                <a:ea typeface="Arimo"/>
                <a:cs typeface="Arimo"/>
                <a:sym typeface="Arimo"/>
              </a:rPr>
              <a:t>50 His mercy extends to those who fear him,</a:t>
            </a:r>
          </a:p>
          <a:p>
            <a:pPr algn="ctr">
              <a:lnSpc>
                <a:spcPts val="6143"/>
              </a:lnSpc>
            </a:pPr>
            <a:r>
              <a:rPr lang="en-US" sz="5341">
                <a:solidFill>
                  <a:srgbClr val="000000"/>
                </a:solidFill>
                <a:latin typeface="Arimo"/>
                <a:ea typeface="Arimo"/>
                <a:cs typeface="Arimo"/>
                <a:sym typeface="Arimo"/>
              </a:rPr>
              <a:t>     from generation to generation.</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593308"/>
            <a:ext cx="16884710" cy="1039712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Mary’s Song (continued)</a:t>
            </a:r>
          </a:p>
          <a:p>
            <a:pPr algn="ctr">
              <a:lnSpc>
                <a:spcPts val="2670"/>
              </a:lnSpc>
            </a:pPr>
            <a:endParaRPr lang="en-US" sz="5341" b="1">
              <a:solidFill>
                <a:srgbClr val="8C52FF"/>
              </a:solidFill>
              <a:latin typeface="Arimo Bold"/>
              <a:ea typeface="Arimo Bold"/>
              <a:cs typeface="Arimo Bold"/>
              <a:sym typeface="Arimo Bold"/>
            </a:endParaRPr>
          </a:p>
          <a:p>
            <a:pPr algn="ctr">
              <a:lnSpc>
                <a:spcPts val="6143"/>
              </a:lnSpc>
            </a:pPr>
            <a:r>
              <a:rPr lang="en-US" sz="5341">
                <a:solidFill>
                  <a:srgbClr val="000000"/>
                </a:solidFill>
                <a:latin typeface="Arimo"/>
                <a:ea typeface="Arimo"/>
                <a:cs typeface="Arimo"/>
                <a:sym typeface="Arimo"/>
              </a:rPr>
              <a:t>51 He has performed mighty deeds with his arm;</a:t>
            </a:r>
          </a:p>
          <a:p>
            <a:pPr algn="ctr">
              <a:lnSpc>
                <a:spcPts val="6143"/>
              </a:lnSpc>
            </a:pPr>
            <a:r>
              <a:rPr lang="en-US" sz="5341">
                <a:solidFill>
                  <a:srgbClr val="000000"/>
                </a:solidFill>
                <a:latin typeface="Arimo"/>
                <a:ea typeface="Arimo"/>
                <a:cs typeface="Arimo"/>
                <a:sym typeface="Arimo"/>
              </a:rPr>
              <a:t>     he has scattered those who are proud in their inmost thoughts.</a:t>
            </a:r>
          </a:p>
          <a:p>
            <a:pPr algn="ctr">
              <a:lnSpc>
                <a:spcPts val="6143"/>
              </a:lnSpc>
            </a:pPr>
            <a:r>
              <a:rPr lang="en-US" sz="5341">
                <a:solidFill>
                  <a:srgbClr val="000000"/>
                </a:solidFill>
                <a:latin typeface="Arimo"/>
                <a:ea typeface="Arimo"/>
                <a:cs typeface="Arimo"/>
                <a:sym typeface="Arimo"/>
              </a:rPr>
              <a:t>52 He has brought down rulers from their thrones</a:t>
            </a:r>
          </a:p>
          <a:p>
            <a:pPr algn="ctr">
              <a:lnSpc>
                <a:spcPts val="6143"/>
              </a:lnSpc>
            </a:pPr>
            <a:r>
              <a:rPr lang="en-US" sz="5341">
                <a:solidFill>
                  <a:srgbClr val="000000"/>
                </a:solidFill>
                <a:latin typeface="Arimo"/>
                <a:ea typeface="Arimo"/>
                <a:cs typeface="Arimo"/>
                <a:sym typeface="Arimo"/>
              </a:rPr>
              <a:t>     but has lifted up the humble.</a:t>
            </a:r>
          </a:p>
          <a:p>
            <a:pPr algn="ctr">
              <a:lnSpc>
                <a:spcPts val="6143"/>
              </a:lnSpc>
            </a:pPr>
            <a:r>
              <a:rPr lang="en-US" sz="5341">
                <a:solidFill>
                  <a:srgbClr val="000000"/>
                </a:solidFill>
                <a:latin typeface="Arimo"/>
                <a:ea typeface="Arimo"/>
                <a:cs typeface="Arimo"/>
                <a:sym typeface="Arimo"/>
              </a:rPr>
              <a:t>53 He has filled the hungry with good things</a:t>
            </a:r>
          </a:p>
          <a:p>
            <a:pPr algn="ctr">
              <a:lnSpc>
                <a:spcPts val="6143"/>
              </a:lnSpc>
            </a:pPr>
            <a:r>
              <a:rPr lang="en-US" sz="5341">
                <a:solidFill>
                  <a:srgbClr val="000000"/>
                </a:solidFill>
                <a:latin typeface="Arimo"/>
                <a:ea typeface="Arimo"/>
                <a:cs typeface="Arimo"/>
                <a:sym typeface="Arimo"/>
              </a:rPr>
              <a:t>     but has sent the rich away empty.</a:t>
            </a:r>
          </a:p>
          <a:p>
            <a:pPr algn="ctr">
              <a:lnSpc>
                <a:spcPts val="6143"/>
              </a:lnSpc>
            </a:pPr>
            <a:r>
              <a:rPr lang="en-US" sz="5341">
                <a:solidFill>
                  <a:srgbClr val="000000"/>
                </a:solidFill>
                <a:latin typeface="Arimo"/>
                <a:ea typeface="Arimo"/>
                <a:cs typeface="Arimo"/>
                <a:sym typeface="Arimo"/>
              </a:rPr>
              <a:t>54 He has helped his servant Israel,</a:t>
            </a:r>
          </a:p>
          <a:p>
            <a:pPr algn="ctr">
              <a:lnSpc>
                <a:spcPts val="6143"/>
              </a:lnSpc>
            </a:pPr>
            <a:r>
              <a:rPr lang="en-US" sz="5341">
                <a:solidFill>
                  <a:srgbClr val="000000"/>
                </a:solidFill>
                <a:latin typeface="Arimo"/>
                <a:ea typeface="Arimo"/>
                <a:cs typeface="Arimo"/>
                <a:sym typeface="Arimo"/>
              </a:rPr>
              <a:t>     remembering to be merciful</a:t>
            </a:r>
          </a:p>
          <a:p>
            <a:pPr algn="ctr">
              <a:lnSpc>
                <a:spcPts val="6143"/>
              </a:lnSpc>
            </a:pPr>
            <a:r>
              <a:rPr lang="en-US" sz="5341">
                <a:solidFill>
                  <a:srgbClr val="000000"/>
                </a:solidFill>
                <a:latin typeface="Arimo"/>
                <a:ea typeface="Arimo"/>
                <a:cs typeface="Arimo"/>
                <a:sym typeface="Arimo"/>
              </a:rPr>
              <a:t>55 to Abraham and his descendants forever,</a:t>
            </a:r>
          </a:p>
          <a:p>
            <a:pPr algn="ctr">
              <a:lnSpc>
                <a:spcPts val="6143"/>
              </a:lnSpc>
            </a:pPr>
            <a:r>
              <a:rPr lang="en-US" sz="5341">
                <a:solidFill>
                  <a:srgbClr val="000000"/>
                </a:solidFill>
                <a:latin typeface="Arimo"/>
                <a:ea typeface="Arimo"/>
                <a:cs typeface="Arimo"/>
                <a:sym typeface="Arimo"/>
              </a:rPr>
              <a:t>     just as he promised our ancestors.”</a:t>
            </a:r>
          </a:p>
          <a:p>
            <a:pPr algn="ctr">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716464"/>
            <a:ext cx="16884710" cy="88540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Session Outline</a:t>
            </a:r>
          </a:p>
          <a:p>
            <a:pPr algn="l">
              <a:lnSpc>
                <a:spcPts val="6143"/>
              </a:lnSpc>
            </a:pPr>
            <a:endParaRPr lang="en-US" sz="5341" b="1">
              <a:solidFill>
                <a:srgbClr val="8C52FF"/>
              </a:solidFill>
              <a:latin typeface="Arimo Bold"/>
              <a:ea typeface="Arimo Bold"/>
              <a:cs typeface="Arimo Bold"/>
              <a:sym typeface="Arimo Bold"/>
            </a:endParaRPr>
          </a:p>
          <a:p>
            <a:pPr algn="l">
              <a:lnSpc>
                <a:spcPts val="2670"/>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 Looking at the author (Luke) and setting the Magnificat in context</a:t>
            </a:r>
          </a:p>
          <a:p>
            <a:pPr algn="l">
              <a:lnSpc>
                <a:spcPts val="6143"/>
              </a:lnSpc>
            </a:pPr>
            <a:r>
              <a:rPr lang="en-US" sz="5341">
                <a:solidFill>
                  <a:srgbClr val="000000"/>
                </a:solidFill>
                <a:latin typeface="Arimo"/>
                <a:ea typeface="Arimo"/>
                <a:cs typeface="Arimo"/>
                <a:sym typeface="Arimo"/>
              </a:rPr>
              <a:t>• Looking at the text – the story, structure, interpretation, similarities to other texts and particularly to 1 Samuel 2:1-10 Hannah’s Prayer</a:t>
            </a:r>
          </a:p>
          <a:p>
            <a:pPr algn="l">
              <a:lnSpc>
                <a:spcPts val="6143"/>
              </a:lnSpc>
            </a:pPr>
            <a:r>
              <a:rPr lang="en-US" sz="5341">
                <a:solidFill>
                  <a:srgbClr val="000000"/>
                </a:solidFill>
                <a:latin typeface="Arimo"/>
                <a:ea typeface="Arimo"/>
                <a:cs typeface="Arimo"/>
                <a:sym typeface="Arimo"/>
              </a:rPr>
              <a:t>• The revolutionary aspect of the text</a:t>
            </a:r>
          </a:p>
          <a:p>
            <a:pPr algn="l">
              <a:lnSpc>
                <a:spcPts val="6143"/>
              </a:lnSpc>
            </a:pPr>
            <a:r>
              <a:rPr lang="en-US" sz="5341">
                <a:solidFill>
                  <a:srgbClr val="000000"/>
                </a:solidFill>
                <a:latin typeface="Arimo"/>
                <a:ea typeface="Arimo"/>
                <a:cs typeface="Arimo"/>
                <a:sym typeface="Arimo"/>
              </a:rPr>
              <a:t>• Group discussion</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2286000" y="1677069"/>
            <a:ext cx="13716000" cy="8229600"/>
          </a:xfrm>
          <a:custGeom>
            <a:avLst/>
            <a:gdLst/>
            <a:ahLst/>
            <a:cxnLst/>
            <a:rect l="l" t="t" r="r" b="b"/>
            <a:pathLst>
              <a:path w="13716000" h="8229600">
                <a:moveTo>
                  <a:pt x="0" y="0"/>
                </a:moveTo>
                <a:lnTo>
                  <a:pt x="13716000" y="0"/>
                </a:lnTo>
                <a:lnTo>
                  <a:pt x="13716000" y="8229600"/>
                </a:lnTo>
                <a:lnTo>
                  <a:pt x="0" y="8229600"/>
                </a:lnTo>
                <a:lnTo>
                  <a:pt x="0" y="0"/>
                </a:lnTo>
                <a:close/>
              </a:path>
            </a:pathLst>
          </a:custGeom>
          <a:blipFill>
            <a:blip r:embed="rId2">
              <a:alphaModFix amt="34000"/>
            </a:blip>
            <a:stretch>
              <a:fillRect/>
            </a:stretch>
          </a:blipFill>
        </p:spPr>
        <p:txBody>
          <a:bodyPr/>
          <a:lstStyle/>
          <a:p>
            <a:endParaRPr lang="en-GB"/>
          </a:p>
        </p:txBody>
      </p:sp>
      <p:sp>
        <p:nvSpPr>
          <p:cNvPr id="3" name="TextBox 3"/>
          <p:cNvSpPr txBox="1"/>
          <p:nvPr/>
        </p:nvSpPr>
        <p:spPr>
          <a:xfrm>
            <a:off x="701645" y="395387"/>
            <a:ext cx="16884710" cy="119401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and his Gospel</a:t>
            </a:r>
          </a:p>
          <a:p>
            <a:pPr algn="l">
              <a:lnSpc>
                <a:spcPts val="2670"/>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Not an eyewitness </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‘Since many have undertaken to set down an orderly account of the events that have been fulfilled among us, just as they were handed on to us by those who from the beginning were eyewitnesses and servants of the word, I too decided, after investigating everything carefully from the very first, to write an orderly account for you, most excellent Theophilus, so that you may know the truth concerning the things about which you have been instructed.’ (Luke 1:1-4)</a:t>
            </a:r>
          </a:p>
          <a:p>
            <a:pPr algn="l">
              <a:lnSpc>
                <a:spcPts val="6143"/>
              </a:lnSpc>
            </a:pPr>
            <a:endParaRPr lang="en-US" sz="5341">
              <a:solidFill>
                <a:srgbClr val="000000"/>
              </a:solidFill>
              <a:latin typeface="Arimo"/>
              <a:ea typeface="Arimo"/>
              <a:cs typeface="Arimo"/>
              <a:sym typeface="Arimo"/>
            </a:endParaRP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a:t>
            </a:r>
          </a:p>
        </p:txBody>
      </p:sp>
      <p:sp>
        <p:nvSpPr>
          <p:cNvPr id="4" name="Freeform 4"/>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2286000" y="1677069"/>
            <a:ext cx="13716000" cy="8229600"/>
          </a:xfrm>
          <a:custGeom>
            <a:avLst/>
            <a:gdLst/>
            <a:ahLst/>
            <a:cxnLst/>
            <a:rect l="l" t="t" r="r" b="b"/>
            <a:pathLst>
              <a:path w="13716000" h="8229600">
                <a:moveTo>
                  <a:pt x="0" y="0"/>
                </a:moveTo>
                <a:lnTo>
                  <a:pt x="13716000" y="0"/>
                </a:lnTo>
                <a:lnTo>
                  <a:pt x="13716000" y="8229600"/>
                </a:lnTo>
                <a:lnTo>
                  <a:pt x="0" y="8229600"/>
                </a:lnTo>
                <a:lnTo>
                  <a:pt x="0" y="0"/>
                </a:lnTo>
                <a:close/>
              </a:path>
            </a:pathLst>
          </a:custGeom>
          <a:blipFill>
            <a:blip r:embed="rId2">
              <a:alphaModFix amt="34000"/>
            </a:blip>
            <a:stretch>
              <a:fillRect/>
            </a:stretch>
          </a:blipFill>
        </p:spPr>
        <p:txBody>
          <a:bodyPr/>
          <a:lstStyle/>
          <a:p>
            <a:endParaRPr lang="en-GB"/>
          </a:p>
        </p:txBody>
      </p:sp>
      <p:sp>
        <p:nvSpPr>
          <p:cNvPr id="3" name="TextBox 3"/>
          <p:cNvSpPr txBox="1"/>
          <p:nvPr/>
        </p:nvSpPr>
        <p:spPr>
          <a:xfrm>
            <a:off x="701645" y="395387"/>
            <a:ext cx="16884710" cy="125116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and his Gospel (contunued)</a:t>
            </a:r>
          </a:p>
          <a:p>
            <a:pPr algn="l">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Gospels ‘were evidence for the teaching of the early Church rather than for Jesus’ own life and work.’ </a:t>
            </a:r>
          </a:p>
          <a:p>
            <a:pPr algn="l">
              <a:lnSpc>
                <a:spcPts val="3334"/>
              </a:lnSpc>
            </a:pPr>
            <a:r>
              <a:rPr lang="en-US" sz="2899">
                <a:solidFill>
                  <a:srgbClr val="000000"/>
                </a:solidFill>
                <a:latin typeface="Arimo"/>
                <a:ea typeface="Arimo"/>
                <a:cs typeface="Arimo"/>
                <a:sym typeface="Arimo"/>
              </a:rPr>
              <a:t>Barton, John, A History of the Bible: The Book and Its Faiths (London: Allen Lane, 2019) Kindle p191</a:t>
            </a:r>
          </a:p>
          <a:p>
            <a:pPr algn="l">
              <a:lnSpc>
                <a:spcPts val="6143"/>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It is believed that Luke wrote his Gospel based on Mark for narrative and a document Q for Jesus’ sayings. </a:t>
            </a:r>
          </a:p>
          <a:p>
            <a:pPr algn="l">
              <a:lnSpc>
                <a:spcPts val="3334"/>
              </a:lnSpc>
            </a:pPr>
            <a:r>
              <a:rPr lang="en-US" sz="2899">
                <a:solidFill>
                  <a:srgbClr val="000000"/>
                </a:solidFill>
                <a:latin typeface="Arimo"/>
                <a:ea typeface="Arimo"/>
                <a:cs typeface="Arimo"/>
                <a:sym typeface="Arimo"/>
              </a:rPr>
              <a:t>Barton, John, A History of the Bible: The Book and Its Faiths (London: Allen Lane, 2019) Kindle p191</a:t>
            </a:r>
          </a:p>
          <a:p>
            <a:pPr algn="l">
              <a:lnSpc>
                <a:spcPts val="6143"/>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Luke focussed on women in his Gospel showing the inclusivity in Jesus’ teaching. </a:t>
            </a:r>
          </a:p>
          <a:p>
            <a:pPr algn="l">
              <a:lnSpc>
                <a:spcPts val="3334"/>
              </a:lnSpc>
            </a:pPr>
            <a:r>
              <a:rPr lang="en-US" sz="2899">
                <a:solidFill>
                  <a:srgbClr val="000000"/>
                </a:solidFill>
                <a:latin typeface="Arimo"/>
                <a:ea typeface="Arimo"/>
                <a:cs typeface="Arimo"/>
                <a:sym typeface="Arimo"/>
              </a:rPr>
              <a:t>Burridge, Richard. Four Gospels, One Jesus?: A symbolic reading (SPCK, London 1994). Kindle p120-121</a:t>
            </a: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a:t>
            </a:r>
          </a:p>
        </p:txBody>
      </p:sp>
      <p:sp>
        <p:nvSpPr>
          <p:cNvPr id="4" name="Freeform 4"/>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395387"/>
            <a:ext cx="16884710" cy="805447"/>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Setting the Magnificat in Context – Previous Verses</a:t>
            </a:r>
          </a:p>
        </p:txBody>
      </p:sp>
      <p:sp>
        <p:nvSpPr>
          <p:cNvPr id="3" name="Freeform 3"/>
          <p:cNvSpPr/>
          <p:nvPr/>
        </p:nvSpPr>
        <p:spPr>
          <a:xfrm>
            <a:off x="0" y="-247133"/>
            <a:ext cx="19076775" cy="10730686"/>
          </a:xfrm>
          <a:custGeom>
            <a:avLst/>
            <a:gdLst/>
            <a:ahLst/>
            <a:cxnLst/>
            <a:rect l="l" t="t" r="r" b="b"/>
            <a:pathLst>
              <a:path w="19076775" h="10730686">
                <a:moveTo>
                  <a:pt x="0" y="0"/>
                </a:moveTo>
                <a:lnTo>
                  <a:pt x="19076775" y="0"/>
                </a:lnTo>
                <a:lnTo>
                  <a:pt x="19076775" y="10730686"/>
                </a:lnTo>
                <a:lnTo>
                  <a:pt x="0" y="10730686"/>
                </a:lnTo>
                <a:lnTo>
                  <a:pt x="0" y="0"/>
                </a:lnTo>
                <a:close/>
              </a:path>
            </a:pathLst>
          </a:custGeom>
          <a:blipFill>
            <a:blip r:embed="rId2">
              <a:alphaModFix amt="19999"/>
            </a:blip>
            <a:stretch>
              <a:fillRect/>
            </a:stretch>
          </a:blipFill>
        </p:spPr>
        <p:txBody>
          <a:bodyPr/>
          <a:lstStyle/>
          <a:p>
            <a:endParaRPr lang="en-GB"/>
          </a:p>
        </p:txBody>
      </p:sp>
      <p:sp>
        <p:nvSpPr>
          <p:cNvPr id="4" name="TextBox 4"/>
          <p:cNvSpPr txBox="1"/>
          <p:nvPr/>
        </p:nvSpPr>
        <p:spPr>
          <a:xfrm>
            <a:off x="6205767" y="3659411"/>
            <a:ext cx="5876466" cy="924909"/>
          </a:xfrm>
          <a:prstGeom prst="rect">
            <a:avLst/>
          </a:prstGeom>
        </p:spPr>
        <p:txBody>
          <a:bodyPr lIns="0" tIns="0" rIns="0" bIns="0" rtlCol="0" anchor="t">
            <a:spAutoFit/>
          </a:bodyPr>
          <a:lstStyle/>
          <a:p>
            <a:pPr algn="ctr">
              <a:lnSpc>
                <a:spcPts val="7054"/>
              </a:lnSpc>
            </a:pPr>
            <a:r>
              <a:rPr lang="en-US" sz="6134" b="1">
                <a:solidFill>
                  <a:srgbClr val="8C52FF"/>
                </a:solidFill>
                <a:latin typeface="Arimo Bold"/>
                <a:ea typeface="Arimo Bold"/>
                <a:cs typeface="Arimo Bold"/>
                <a:sym typeface="Arimo Bold"/>
              </a:rPr>
              <a:t>Luke 1:1-45</a:t>
            </a:r>
          </a:p>
        </p:txBody>
      </p:sp>
      <p:sp>
        <p:nvSpPr>
          <p:cNvPr id="5" name="TextBox 5"/>
          <p:cNvSpPr txBox="1"/>
          <p:nvPr/>
        </p:nvSpPr>
        <p:spPr>
          <a:xfrm>
            <a:off x="1538126" y="5143500"/>
            <a:ext cx="15211747" cy="4302893"/>
          </a:xfrm>
          <a:prstGeom prst="rect">
            <a:avLst/>
          </a:prstGeom>
        </p:spPr>
        <p:txBody>
          <a:bodyPr lIns="0" tIns="0" rIns="0" bIns="0" rtlCol="0" anchor="t">
            <a:spAutoFit/>
          </a:bodyPr>
          <a:lstStyle/>
          <a:p>
            <a:pPr algn="ctr">
              <a:lnSpc>
                <a:spcPts val="6143"/>
              </a:lnSpc>
              <a:spcBef>
                <a:spcPct val="0"/>
              </a:spcBef>
            </a:pPr>
            <a:r>
              <a:rPr lang="en-US" sz="5341">
                <a:solidFill>
                  <a:srgbClr val="000000"/>
                </a:solidFill>
                <a:latin typeface="Arimo"/>
                <a:ea typeface="Arimo"/>
                <a:cs typeface="Arimo"/>
                <a:sym typeface="Arimo"/>
              </a:rPr>
              <a:t>‘The scene of Mary’s visit to Elizabeth is Luke’s most obvious affirmation of the way in the two stories of these women are intertwined within the story of God’s redemption.’ </a:t>
            </a:r>
          </a:p>
          <a:p>
            <a:pPr algn="ctr">
              <a:lnSpc>
                <a:spcPts val="6143"/>
              </a:lnSpc>
              <a:spcBef>
                <a:spcPct val="0"/>
              </a:spcBef>
            </a:pPr>
            <a:endParaRPr lang="en-US" sz="5341">
              <a:solidFill>
                <a:srgbClr val="000000"/>
              </a:solidFill>
              <a:latin typeface="Arimo"/>
              <a:ea typeface="Arimo"/>
              <a:cs typeface="Arimo"/>
              <a:sym typeface="Arimo"/>
            </a:endParaRPr>
          </a:p>
          <a:p>
            <a:pPr algn="ctr">
              <a:lnSpc>
                <a:spcPts val="3334"/>
              </a:lnSpc>
              <a:spcBef>
                <a:spcPct val="0"/>
              </a:spcBef>
            </a:pPr>
            <a:r>
              <a:rPr lang="en-US" sz="2899">
                <a:solidFill>
                  <a:srgbClr val="000000"/>
                </a:solidFill>
                <a:latin typeface="Arimo"/>
                <a:ea typeface="Arimo"/>
                <a:cs typeface="Arimo"/>
                <a:sym typeface="Arimo"/>
              </a:rPr>
              <a:t>Green, Joel, Gospel of Luke (Eerdman, Grand Rapids. MI, 1997) p92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1028700" y="0"/>
            <a:ext cx="16884710" cy="14902446"/>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The Magnificat - Luke 1:46-55 'Mary’s Song’</a:t>
            </a:r>
          </a:p>
          <a:p>
            <a:pPr algn="l">
              <a:lnSpc>
                <a:spcPts val="2670"/>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Hymn of Praise</a:t>
            </a:r>
          </a:p>
          <a:p>
            <a:pPr algn="l">
              <a:lnSpc>
                <a:spcPts val="3334"/>
              </a:lnSpc>
            </a:pPr>
            <a:r>
              <a:rPr lang="en-US" sz="2899">
                <a:solidFill>
                  <a:srgbClr val="000000"/>
                </a:solidFill>
                <a:latin typeface="Arimo"/>
                <a:ea typeface="Arimo"/>
                <a:cs typeface="Arimo"/>
                <a:sym typeface="Arimo"/>
              </a:rPr>
              <a:t>Attridge, Harold W.; Society of Biblical Literature. HarperCollins Study Bible: Fully Revised &amp; Updated (HarperCollins, NY, 2017) Kindle p5825</a:t>
            </a:r>
          </a:p>
          <a:p>
            <a:pPr algn="l">
              <a:lnSpc>
                <a:spcPts val="3334"/>
              </a:lnSpc>
            </a:pPr>
            <a:endParaRPr lang="en-US" sz="2899">
              <a:solidFill>
                <a:srgbClr val="000000"/>
              </a:solidFill>
              <a:latin typeface="Arimo"/>
              <a:ea typeface="Arimo"/>
              <a:cs typeface="Arimo"/>
              <a:sym typeface="Arimo"/>
            </a:endParaRPr>
          </a:p>
          <a:p>
            <a:pPr algn="l">
              <a:lnSpc>
                <a:spcPts val="881"/>
              </a:lnSpc>
            </a:pPr>
            <a:endParaRPr lang="en-US" sz="2899">
              <a:solidFill>
                <a:srgbClr val="000000"/>
              </a:solidFill>
              <a:latin typeface="Arimo"/>
              <a:ea typeface="Arimo"/>
              <a:cs typeface="Arimo"/>
              <a:sym typeface="Arimo"/>
            </a:endParaRPr>
          </a:p>
          <a:p>
            <a:pPr algn="l">
              <a:lnSpc>
                <a:spcPts val="6250"/>
              </a:lnSpc>
            </a:pPr>
            <a:r>
              <a:rPr lang="en-US" sz="5341">
                <a:solidFill>
                  <a:srgbClr val="000000"/>
                </a:solidFill>
                <a:latin typeface="Arimo"/>
                <a:ea typeface="Arimo"/>
                <a:cs typeface="Arimo"/>
                <a:sym typeface="Arimo"/>
              </a:rPr>
              <a:t>Similarities with ‘Hannah’s Prayer’ (1 Sam 2.1–10)</a:t>
            </a:r>
          </a:p>
          <a:p>
            <a:pPr algn="l">
              <a:lnSpc>
                <a:spcPts val="3392"/>
              </a:lnSpc>
            </a:pPr>
            <a:r>
              <a:rPr lang="en-US" sz="2899">
                <a:solidFill>
                  <a:srgbClr val="000000"/>
                </a:solidFill>
                <a:latin typeface="Arimo"/>
                <a:ea typeface="Arimo"/>
                <a:cs typeface="Arimo"/>
                <a:sym typeface="Arimo"/>
              </a:rPr>
              <a:t>Attridge, Harold W.; Society of Biblical Literature. HarperCollins Study Bible: Fully Revised &amp; Updated (HarperCollins, NY, 2017) Kindle p5825</a:t>
            </a:r>
          </a:p>
          <a:p>
            <a:pPr algn="l">
              <a:lnSpc>
                <a:spcPts val="3312"/>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Joy - Mary and Elizabeth, healings, forgiveness and more </a:t>
            </a:r>
          </a:p>
          <a:p>
            <a:pPr algn="l">
              <a:lnSpc>
                <a:spcPts val="3334"/>
              </a:lnSpc>
            </a:pPr>
            <a:r>
              <a:rPr lang="en-US" sz="2899">
                <a:solidFill>
                  <a:srgbClr val="000000"/>
                </a:solidFill>
                <a:latin typeface="Arimo"/>
                <a:ea typeface="Arimo"/>
                <a:cs typeface="Arimo"/>
                <a:sym typeface="Arimo"/>
              </a:rPr>
              <a:t>Culpepper, R A, New Interpreter’s Bible Vol.IX (Abingdon Press, Nashville,1995) p56</a:t>
            </a:r>
          </a:p>
          <a:p>
            <a:pPr algn="l">
              <a:lnSpc>
                <a:spcPts val="3365"/>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‘A combination of an eschatological hymn and a personal thanksgiving psalm.’ (Schurmann)</a:t>
            </a:r>
          </a:p>
          <a:p>
            <a:pPr algn="l">
              <a:lnSpc>
                <a:spcPts val="3334"/>
              </a:lnSpc>
            </a:pPr>
            <a:r>
              <a:rPr lang="en-US" sz="2899">
                <a:solidFill>
                  <a:srgbClr val="000000"/>
                </a:solidFill>
                <a:latin typeface="Arimo"/>
                <a:ea typeface="Arimo"/>
                <a:cs typeface="Arimo"/>
                <a:sym typeface="Arimo"/>
              </a:rPr>
              <a:t>Beale &amp; Carson, Commentary on NT use of OT, (Baker Academic, Grand Rapids, 2007) p261</a:t>
            </a:r>
          </a:p>
          <a:p>
            <a:pPr algn="l">
              <a:lnSpc>
                <a:spcPts val="4700"/>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213059"/>
            <a:ext cx="16884710" cy="1630262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The Magnificat - Luke 1:46-55 'Mary’s Song’ (cont)</a:t>
            </a:r>
          </a:p>
          <a:p>
            <a:pPr algn="l">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Divine Reversal – portraying the justice of the Kingdom of God.   </a:t>
            </a:r>
          </a:p>
          <a:p>
            <a:pPr algn="l">
              <a:lnSpc>
                <a:spcPts val="3334"/>
              </a:lnSpc>
            </a:pPr>
            <a:r>
              <a:rPr lang="en-US" sz="2899">
                <a:solidFill>
                  <a:srgbClr val="000000"/>
                </a:solidFill>
                <a:latin typeface="Arimo"/>
                <a:ea typeface="Arimo"/>
                <a:cs typeface="Arimo"/>
                <a:sym typeface="Arimo"/>
              </a:rPr>
              <a:t>Halls, Chris, Lecture 13 Sept 2025 Spiritus Theology College, Magnficat </a:t>
            </a:r>
          </a:p>
          <a:p>
            <a:pPr algn="l">
              <a:lnSpc>
                <a:spcPts val="6143"/>
              </a:lnSpc>
            </a:pPr>
            <a:endParaRPr lang="en-US" sz="2899">
              <a:solidFill>
                <a:srgbClr val="000000"/>
              </a:solidFill>
              <a:latin typeface="Arimo"/>
              <a:ea typeface="Arimo"/>
              <a:cs typeface="Arimo"/>
              <a:sym typeface="Arimo"/>
            </a:endParaRPr>
          </a:p>
          <a:p>
            <a:pPr marL="1153332" lvl="1" indent="-576666" algn="l">
              <a:lnSpc>
                <a:spcPts val="6143"/>
              </a:lnSpc>
              <a:buFont typeface="Arial"/>
              <a:buChar char="•"/>
            </a:pPr>
            <a:r>
              <a:rPr lang="en-US" sz="5341">
                <a:solidFill>
                  <a:srgbClr val="000000"/>
                </a:solidFill>
                <a:latin typeface="Arimo"/>
                <a:ea typeface="Arimo"/>
                <a:cs typeface="Arimo"/>
                <a:sym typeface="Arimo"/>
              </a:rPr>
              <a:t>Embedded in ourselves</a:t>
            </a:r>
          </a:p>
          <a:p>
            <a:pPr marL="1153332" lvl="1" indent="-576666" algn="l">
              <a:lnSpc>
                <a:spcPts val="6143"/>
              </a:lnSpc>
              <a:buFont typeface="Arial"/>
              <a:buChar char="•"/>
            </a:pPr>
            <a:r>
              <a:rPr lang="en-US" sz="5341">
                <a:solidFill>
                  <a:srgbClr val="000000"/>
                </a:solidFill>
                <a:latin typeface="Arimo"/>
                <a:ea typeface="Arimo"/>
                <a:cs typeface="Arimo"/>
                <a:sym typeface="Arimo"/>
              </a:rPr>
              <a:t>Films portraying reversal of fortune – the low achieving/the high falling</a:t>
            </a:r>
          </a:p>
          <a:p>
            <a:pPr marL="1153332" lvl="1" indent="-576666" algn="l">
              <a:lnSpc>
                <a:spcPts val="6143"/>
              </a:lnSpc>
              <a:buFont typeface="Arial"/>
              <a:buChar char="•"/>
            </a:pPr>
            <a:r>
              <a:rPr lang="en-US" sz="5341">
                <a:solidFill>
                  <a:srgbClr val="000000"/>
                </a:solidFill>
                <a:latin typeface="Arimo"/>
                <a:ea typeface="Arimo"/>
                <a:cs typeface="Arimo"/>
                <a:sym typeface="Arimo"/>
              </a:rPr>
              <a:t>Many film endings presenting this.</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b="1">
                <a:solidFill>
                  <a:srgbClr val="000000"/>
                </a:solidFill>
                <a:latin typeface="Arimo Bold"/>
                <a:ea typeface="Arimo Bold"/>
                <a:cs typeface="Arimo Bold"/>
                <a:sym typeface="Arimo Bold"/>
              </a:rPr>
              <a:t>Can you think of any films or books that portray this?</a:t>
            </a:r>
          </a:p>
          <a:p>
            <a:pPr algn="l">
              <a:lnSpc>
                <a:spcPts val="6143"/>
              </a:lnSpc>
            </a:pPr>
            <a:endParaRPr lang="en-US" sz="5341" b="1">
              <a:solidFill>
                <a:srgbClr val="000000"/>
              </a:solidFill>
              <a:latin typeface="Arimo Bold"/>
              <a:ea typeface="Arimo Bold"/>
              <a:cs typeface="Arimo Bold"/>
              <a:sym typeface="Arimo Bold"/>
            </a:endParaRPr>
          </a:p>
          <a:p>
            <a:pPr algn="l">
              <a:lnSpc>
                <a:spcPts val="3334"/>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4" name="Freeform 4"/>
          <p:cNvSpPr/>
          <p:nvPr/>
        </p:nvSpPr>
        <p:spPr>
          <a:xfrm>
            <a:off x="-554564" y="3734469"/>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3"/>
            <a:stretch>
              <a:fillRect/>
            </a:stretch>
          </a:blipFill>
        </p:spPr>
        <p:txBody>
          <a:bodyPr/>
          <a:lstStyle/>
          <a:p>
            <a:endParaRPr lang="en-GB"/>
          </a:p>
        </p:txBody>
      </p:sp>
      <p:sp>
        <p:nvSpPr>
          <p:cNvPr id="5" name="Freeform 5"/>
          <p:cNvSpPr/>
          <p:nvPr/>
        </p:nvSpPr>
        <p:spPr>
          <a:xfrm>
            <a:off x="12316236" y="6148224"/>
            <a:ext cx="1954153" cy="1934612"/>
          </a:xfrm>
          <a:custGeom>
            <a:avLst/>
            <a:gdLst/>
            <a:ahLst/>
            <a:cxnLst/>
            <a:rect l="l" t="t" r="r" b="b"/>
            <a:pathLst>
              <a:path w="1954153" h="1934612">
                <a:moveTo>
                  <a:pt x="0" y="0"/>
                </a:moveTo>
                <a:lnTo>
                  <a:pt x="1954154" y="0"/>
                </a:lnTo>
                <a:lnTo>
                  <a:pt x="1954154" y="1934612"/>
                </a:lnTo>
                <a:lnTo>
                  <a:pt x="0" y="19346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715503"/>
            <a:ext cx="16884710" cy="6958597"/>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Similarities to Verses in the OT</a:t>
            </a:r>
          </a:p>
          <a:p>
            <a:pPr algn="ctr">
              <a:lnSpc>
                <a:spcPts val="6143"/>
              </a:lnSpc>
            </a:pPr>
            <a:endParaRPr lang="en-US" sz="5341" b="1">
              <a:solidFill>
                <a:srgbClr val="8C52FF"/>
              </a:solidFill>
              <a:latin typeface="Arimo Bold"/>
              <a:ea typeface="Arimo Bold"/>
              <a:cs typeface="Arimo Bold"/>
              <a:sym typeface="Arimo Bold"/>
            </a:endParaRPr>
          </a:p>
          <a:p>
            <a:pPr algn="ctr">
              <a:lnSpc>
                <a:spcPts val="2670"/>
              </a:lnSpc>
            </a:pPr>
            <a:endParaRPr lang="en-US" sz="5341" b="1">
              <a:solidFill>
                <a:srgbClr val="8C52FF"/>
              </a:solidFill>
              <a:latin typeface="Arimo Bold"/>
              <a:ea typeface="Arimo Bold"/>
              <a:cs typeface="Arimo Bold"/>
              <a:sym typeface="Arimo Bold"/>
            </a:endParaRPr>
          </a:p>
          <a:p>
            <a:pPr algn="ctr">
              <a:lnSpc>
                <a:spcPts val="2670"/>
              </a:lnSpc>
            </a:pPr>
            <a:endParaRPr lang="en-US" sz="5341" b="1">
              <a:solidFill>
                <a:srgbClr val="8C52FF"/>
              </a:solidFill>
              <a:latin typeface="Arimo Bold"/>
              <a:ea typeface="Arimo Bold"/>
              <a:cs typeface="Arimo Bold"/>
              <a:sym typeface="Arimo Bold"/>
            </a:endParaRPr>
          </a:p>
          <a:p>
            <a:pPr algn="ctr">
              <a:lnSpc>
                <a:spcPts val="6143"/>
              </a:lnSpc>
            </a:pPr>
            <a:r>
              <a:rPr lang="en-US" sz="5341" b="1">
                <a:solidFill>
                  <a:srgbClr val="000000"/>
                </a:solidFill>
                <a:latin typeface="Arimo Bold"/>
                <a:ea typeface="Arimo Bold"/>
                <a:cs typeface="Arimo Bold"/>
                <a:sym typeface="Arimo Bold"/>
              </a:rPr>
              <a:t>Joel Green states:</a:t>
            </a:r>
          </a:p>
          <a:p>
            <a:pPr algn="ctr">
              <a:lnSpc>
                <a:spcPts val="3498"/>
              </a:lnSpc>
            </a:pPr>
            <a:r>
              <a:rPr lang="en-US" sz="3042">
                <a:solidFill>
                  <a:srgbClr val="000000"/>
                </a:solidFill>
                <a:latin typeface="Arimo"/>
                <a:ea typeface="Arimo"/>
                <a:cs typeface="Arimo"/>
                <a:sym typeface="Arimo"/>
              </a:rPr>
              <a:t> </a:t>
            </a:r>
          </a:p>
          <a:p>
            <a:pPr algn="ctr">
              <a:lnSpc>
                <a:spcPts val="6143"/>
              </a:lnSpc>
            </a:pPr>
            <a:r>
              <a:rPr lang="en-US" sz="5341">
                <a:solidFill>
                  <a:srgbClr val="000000"/>
                </a:solidFill>
                <a:latin typeface="Arimo"/>
                <a:ea typeface="Arimo"/>
                <a:cs typeface="Arimo"/>
                <a:sym typeface="Arimo"/>
              </a:rPr>
              <a:t>‘Mary’s Song is a virtual college of Biblical Texts. This not only emphasises its beauty, but also shows how the past can be reemployed to give meaning to the present’</a:t>
            </a:r>
          </a:p>
          <a:p>
            <a:pPr algn="ctr">
              <a:lnSpc>
                <a:spcPts val="3334"/>
              </a:lnSpc>
            </a:pPr>
            <a:r>
              <a:rPr lang="en-US" sz="2899">
                <a:solidFill>
                  <a:srgbClr val="000000"/>
                </a:solidFill>
                <a:latin typeface="Arimo"/>
                <a:ea typeface="Arimo"/>
                <a:cs typeface="Arimo"/>
                <a:sym typeface="Arimo"/>
              </a:rPr>
              <a:t>Green, Joel, Gospel of Luke (Eerdman, Grand Rapids. MI, 1997) p101-102</a:t>
            </a:r>
          </a:p>
          <a:p>
            <a:pPr algn="ctr">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701645" y="715503"/>
            <a:ext cx="16884710" cy="101494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Similarities to Verses in the OT (cont)</a:t>
            </a:r>
          </a:p>
          <a:p>
            <a:pPr algn="ctr">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49 for the Mighty One has done great things for me - holy is his name</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Psalm 126:3 The LORD has done great things for us; we are filled with joy.</a:t>
            </a:r>
          </a:p>
          <a:p>
            <a:pPr algn="l">
              <a:lnSpc>
                <a:spcPts val="6143"/>
              </a:lnSpc>
            </a:pPr>
            <a:r>
              <a:rPr lang="en-US" sz="5341">
                <a:solidFill>
                  <a:srgbClr val="000000"/>
                </a:solidFill>
                <a:latin typeface="Arimo"/>
                <a:ea typeface="Arimo"/>
                <a:cs typeface="Arimo"/>
                <a:sym typeface="Arimo"/>
              </a:rPr>
              <a:t>Psalm 111:9 He has sent redemption to His people; He has ordained His covenant forever; holy and awesome is His name.</a:t>
            </a:r>
          </a:p>
          <a:p>
            <a:pPr algn="l">
              <a:lnSpc>
                <a:spcPts val="3334"/>
              </a:lnSpc>
            </a:pPr>
            <a:r>
              <a:rPr lang="en-US" sz="2899">
                <a:solidFill>
                  <a:srgbClr val="000000"/>
                </a:solidFill>
                <a:latin typeface="Arimo"/>
                <a:ea typeface="Arimo"/>
                <a:cs typeface="Arimo"/>
                <a:sym typeface="Arimo"/>
              </a:rPr>
              <a:t>Bible Hub, https://biblehub.com/luke/1-49.htm accessed 1 Oct 2025</a:t>
            </a:r>
          </a:p>
          <a:p>
            <a:pPr algn="ctr">
              <a:lnSpc>
                <a:spcPts val="6143"/>
              </a:lnSpc>
            </a:pPr>
            <a:endParaRPr lang="en-US" sz="2899">
              <a:solidFill>
                <a:srgbClr val="000000"/>
              </a:solidFill>
              <a:latin typeface="Arimo"/>
              <a:ea typeface="Arimo"/>
              <a:cs typeface="Arimo"/>
              <a:sym typeface="Arimo"/>
            </a:endParaRPr>
          </a:p>
          <a:p>
            <a:pPr algn="ctr">
              <a:lnSpc>
                <a:spcPts val="3498"/>
              </a:lnSpc>
            </a:pPr>
            <a:endParaRPr lang="en-US" sz="2899">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TextBox 2"/>
          <p:cNvSpPr txBox="1"/>
          <p:nvPr/>
        </p:nvSpPr>
        <p:spPr>
          <a:xfrm>
            <a:off x="388448" y="137528"/>
            <a:ext cx="17511104" cy="101494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Similarities to Verses in the OT (cont)</a:t>
            </a:r>
          </a:p>
          <a:p>
            <a:pPr algn="ctr">
              <a:lnSpc>
                <a:spcPts val="6143"/>
              </a:lnSpc>
            </a:pPr>
            <a:endParaRPr lang="en-US" sz="5341" b="1">
              <a:solidFill>
                <a:srgbClr val="8C52FF"/>
              </a:solidFill>
              <a:latin typeface="Arimo Bold"/>
              <a:ea typeface="Arimo Bold"/>
              <a:cs typeface="Arimo Bold"/>
              <a:sym typeface="Arimo Bold"/>
            </a:endParaRPr>
          </a:p>
          <a:p>
            <a:pPr algn="just">
              <a:lnSpc>
                <a:spcPts val="6143"/>
              </a:lnSpc>
            </a:pPr>
            <a:r>
              <a:rPr lang="en-US" sz="5341" b="1">
                <a:solidFill>
                  <a:srgbClr val="000000"/>
                </a:solidFill>
                <a:latin typeface="Arimo Bold"/>
                <a:ea typeface="Arimo Bold"/>
                <a:cs typeface="Arimo Bold"/>
                <a:sym typeface="Arimo Bold"/>
              </a:rPr>
              <a:t>51 He has performed mighty deeds with his arm; he has scattered those who are proud in their inmost thoughts.</a:t>
            </a:r>
          </a:p>
          <a:p>
            <a:pPr algn="just">
              <a:lnSpc>
                <a:spcPts val="6143"/>
              </a:lnSpc>
            </a:pPr>
            <a:r>
              <a:rPr lang="en-US" sz="5341">
                <a:solidFill>
                  <a:srgbClr val="000000"/>
                </a:solidFill>
                <a:latin typeface="Arimo"/>
                <a:ea typeface="Arimo"/>
                <a:cs typeface="Arimo"/>
                <a:sym typeface="Arimo"/>
              </a:rPr>
              <a:t> </a:t>
            </a:r>
          </a:p>
          <a:p>
            <a:pPr algn="just">
              <a:lnSpc>
                <a:spcPts val="6143"/>
              </a:lnSpc>
            </a:pPr>
            <a:r>
              <a:rPr lang="en-US" sz="5341" b="1">
                <a:solidFill>
                  <a:srgbClr val="000000"/>
                </a:solidFill>
                <a:latin typeface="Arimo Bold"/>
                <a:ea typeface="Arimo Bold"/>
                <a:cs typeface="Arimo Bold"/>
                <a:sym typeface="Arimo Bold"/>
              </a:rPr>
              <a:t>Psalm 89:10</a:t>
            </a:r>
            <a:r>
              <a:rPr lang="en-US" sz="5341">
                <a:solidFill>
                  <a:srgbClr val="000000"/>
                </a:solidFill>
                <a:latin typeface="Arimo"/>
                <a:ea typeface="Arimo"/>
                <a:cs typeface="Arimo"/>
                <a:sym typeface="Arimo"/>
              </a:rPr>
              <a:t> You crushed Rahab like a carcass; You scattered Your enemies with Your mighty arm.</a:t>
            </a:r>
          </a:p>
          <a:p>
            <a:pPr algn="just">
              <a:lnSpc>
                <a:spcPts val="6143"/>
              </a:lnSpc>
            </a:pPr>
            <a:r>
              <a:rPr lang="en-US" sz="5341" b="1">
                <a:solidFill>
                  <a:srgbClr val="000000"/>
                </a:solidFill>
                <a:latin typeface="Arimo Bold"/>
                <a:ea typeface="Arimo Bold"/>
                <a:cs typeface="Arimo Bold"/>
                <a:sym typeface="Arimo Bold"/>
              </a:rPr>
              <a:t>Isaiah 40:10</a:t>
            </a:r>
            <a:r>
              <a:rPr lang="en-US" sz="5341">
                <a:solidFill>
                  <a:srgbClr val="000000"/>
                </a:solidFill>
                <a:latin typeface="Arimo"/>
                <a:ea typeface="Arimo"/>
                <a:cs typeface="Arimo"/>
                <a:sym typeface="Arimo"/>
              </a:rPr>
              <a:t> Behold, the Lord GOD comes with might, and His arm establishes His rule. His reward is with Him, and His recompense accompanies Him</a:t>
            </a:r>
          </a:p>
          <a:p>
            <a:pPr algn="l">
              <a:lnSpc>
                <a:spcPts val="3334"/>
              </a:lnSpc>
            </a:pPr>
            <a:r>
              <a:rPr lang="en-US" sz="2899">
                <a:solidFill>
                  <a:srgbClr val="000000"/>
                </a:solidFill>
                <a:latin typeface="Arimo"/>
                <a:ea typeface="Arimo"/>
                <a:cs typeface="Arimo"/>
                <a:sym typeface="Arimo"/>
              </a:rPr>
              <a:t>Bible Hub https://biblehub.com/luke/1-51.htm accessed 1 Oct 2025</a:t>
            </a:r>
          </a:p>
          <a:p>
            <a:pPr algn="ctr">
              <a:lnSpc>
                <a:spcPts val="3498"/>
              </a:lnSpc>
            </a:pPr>
            <a:endParaRPr lang="en-US" sz="2899">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a:t>
            </a:r>
          </a:p>
        </p:txBody>
      </p:sp>
      <p:sp>
        <p:nvSpPr>
          <p:cNvPr id="3" name="Freeform 3"/>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405983"/>
            <a:ext cx="17511104" cy="101494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Luke 1:46-55 Similarities to Verses in the OT (cont)</a:t>
            </a:r>
          </a:p>
          <a:p>
            <a:pPr algn="ctr">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54-55 He has helped his servant Israel, remembering to be merciful to Abraham and his descendants forever, just as he promised our ancestors.”</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Genesis 17:19</a:t>
            </a:r>
            <a:r>
              <a:rPr lang="en-US" sz="5341">
                <a:solidFill>
                  <a:srgbClr val="000000"/>
                </a:solidFill>
                <a:latin typeface="Arimo"/>
                <a:ea typeface="Arimo"/>
                <a:cs typeface="Arimo"/>
                <a:sym typeface="Arimo"/>
              </a:rPr>
              <a:t> But God replied, “Your wife Sarah will indeed bear you a son, and you are to name him Isaac. I will establish My covenant with him as an everlasting covenant for his descendants after him.</a:t>
            </a:r>
          </a:p>
          <a:p>
            <a:pPr algn="l">
              <a:lnSpc>
                <a:spcPts val="3334"/>
              </a:lnSpc>
            </a:pPr>
            <a:r>
              <a:rPr lang="en-US" sz="2899">
                <a:solidFill>
                  <a:srgbClr val="000000"/>
                </a:solidFill>
                <a:latin typeface="Arimo"/>
                <a:ea typeface="Arimo"/>
                <a:cs typeface="Arimo"/>
                <a:sym typeface="Arimo"/>
              </a:rPr>
              <a:t>Bible Hub https://biblehub.com/luke/1-55.htm accessed 1 Oct 2025</a:t>
            </a:r>
          </a:p>
          <a:p>
            <a:pPr algn="just">
              <a:lnSpc>
                <a:spcPts val="6143"/>
              </a:lnSpc>
            </a:pPr>
            <a:endParaRPr lang="en-US" sz="2899">
              <a:solidFill>
                <a:srgbClr val="000000"/>
              </a:solidFill>
              <a:latin typeface="Arimo"/>
              <a:ea typeface="Arimo"/>
              <a:cs typeface="Arimo"/>
              <a:sym typeface="Arimo"/>
            </a:endParaRPr>
          </a:p>
          <a:p>
            <a:pPr algn="ctr">
              <a:lnSpc>
                <a:spcPts val="3498"/>
              </a:lnSpc>
            </a:pPr>
            <a:endParaRPr lang="en-US" sz="2899">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121821"/>
            <a:ext cx="17511104" cy="1108292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Structure of Mary’s Song Luke 1:46-55 </a:t>
            </a:r>
          </a:p>
          <a:p>
            <a:pPr algn="l">
              <a:lnSpc>
                <a:spcPts val="5769"/>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‘There is no significant action (Mary goes and returns), only dialogue, but the result is a sense of amplitude in a narrative otherwise episodic.’</a:t>
            </a:r>
          </a:p>
          <a:p>
            <a:pPr algn="l">
              <a:lnSpc>
                <a:spcPts val="3334"/>
              </a:lnSpc>
            </a:pPr>
            <a:r>
              <a:rPr lang="en-US" sz="2899">
                <a:solidFill>
                  <a:srgbClr val="000000"/>
                </a:solidFill>
                <a:latin typeface="Arimo"/>
                <a:ea typeface="Arimo"/>
                <a:cs typeface="Arimo"/>
                <a:sym typeface="Arimo"/>
              </a:rPr>
              <a:t>Johnson, L T, Gospel of Luke (Liturgical Press, Collegeville MN, 1991) p43</a:t>
            </a:r>
          </a:p>
          <a:p>
            <a:pPr algn="l">
              <a:lnSpc>
                <a:spcPts val="2670"/>
              </a:lnSpc>
            </a:pPr>
            <a:endParaRPr lang="en-US" sz="2899">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Provides a pause</a:t>
            </a:r>
          </a:p>
          <a:p>
            <a:pPr algn="l">
              <a:lnSpc>
                <a:spcPts val="2670"/>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Similar to Psalms containing a word of praise followed by the reasons for this praise – for example Psalm 8, 33, 47, 100, 135, 136  </a:t>
            </a:r>
          </a:p>
          <a:p>
            <a:pPr algn="l">
              <a:lnSpc>
                <a:spcPts val="2670"/>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Divine Reversal</a:t>
            </a:r>
          </a:p>
          <a:p>
            <a:pPr algn="l">
              <a:lnSpc>
                <a:spcPts val="2670"/>
              </a:lnSpc>
            </a:pPr>
            <a:endParaRPr lang="en-US" sz="5341">
              <a:solidFill>
                <a:srgbClr val="000000"/>
              </a:solidFill>
              <a:latin typeface="Arimo"/>
              <a:ea typeface="Arimo"/>
              <a:cs typeface="Arimo"/>
              <a:sym typeface="Arimo"/>
            </a:endParaRPr>
          </a:p>
          <a:p>
            <a:pPr algn="just">
              <a:lnSpc>
                <a:spcPts val="3334"/>
              </a:lnSpc>
            </a:pPr>
            <a:r>
              <a:rPr lang="en-US" sz="2899">
                <a:solidFill>
                  <a:srgbClr val="000000"/>
                </a:solidFill>
                <a:latin typeface="Arimo"/>
                <a:ea typeface="Arimo"/>
                <a:cs typeface="Arimo"/>
                <a:sym typeface="Arimo"/>
              </a:rPr>
              <a:t>Green, Joel, Gospel of Luke (Eerdman, Grand Rapids. MI, 1997) p99</a:t>
            </a:r>
          </a:p>
          <a:p>
            <a:pPr algn="ctr">
              <a:lnSpc>
                <a:spcPts val="3498"/>
              </a:lnSpc>
            </a:pPr>
            <a:endParaRPr lang="en-US" sz="2899">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0"/>
            <a:ext cx="17511104" cy="11254372"/>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Structure of Mary’s Song Luke 1:46-55 </a:t>
            </a:r>
          </a:p>
          <a:p>
            <a:pPr algn="ctr">
              <a:lnSpc>
                <a:spcPts val="6143"/>
              </a:lnSpc>
            </a:pPr>
            <a:r>
              <a:rPr lang="en-US" sz="5341" b="1">
                <a:solidFill>
                  <a:srgbClr val="000000"/>
                </a:solidFill>
                <a:latin typeface="Arimo Bold"/>
                <a:ea typeface="Arimo Bold"/>
                <a:cs typeface="Arimo Bold"/>
                <a:sym typeface="Arimo Bold"/>
              </a:rPr>
              <a:t>Active Verbs</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Use of active verbs – reinforces meaning - past tense</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‘The effect of this presentation of divine activity is to underscore the decisive work of God, dramatically in operation, and unmistakably in control of human affairs, as the advent of God’s peaceful, just kingdom is realised’</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Highlights just how important this text is in terms of Mary having conceived ‘the Son of the Most High.’(verse 32)</a:t>
            </a:r>
          </a:p>
          <a:p>
            <a:pPr algn="l">
              <a:lnSpc>
                <a:spcPts val="2670"/>
              </a:lnSpc>
            </a:pPr>
            <a:endParaRPr lang="en-US" sz="5341">
              <a:solidFill>
                <a:srgbClr val="000000"/>
              </a:solidFill>
              <a:latin typeface="Arimo"/>
              <a:ea typeface="Arimo"/>
              <a:cs typeface="Arimo"/>
              <a:sym typeface="Arimo"/>
            </a:endParaRPr>
          </a:p>
          <a:p>
            <a:pPr algn="just">
              <a:lnSpc>
                <a:spcPts val="3334"/>
              </a:lnSpc>
            </a:pPr>
            <a:r>
              <a:rPr lang="en-US" sz="2899">
                <a:solidFill>
                  <a:srgbClr val="000000"/>
                </a:solidFill>
                <a:latin typeface="Arimo"/>
                <a:ea typeface="Arimo"/>
                <a:cs typeface="Arimo"/>
                <a:sym typeface="Arimo"/>
              </a:rPr>
              <a:t>Green, Joel, Gospel of Luke (Eerdman, Grand Rapids. MI, 1997) p99</a:t>
            </a:r>
          </a:p>
          <a:p>
            <a:pPr algn="ctr">
              <a:lnSpc>
                <a:spcPts val="3498"/>
              </a:lnSpc>
            </a:pPr>
            <a:endParaRPr lang="en-US" sz="2899">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291716"/>
            <a:ext cx="17511104" cy="8932043"/>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Structure of Mary’s Song Luke 1:46-55 </a:t>
            </a:r>
          </a:p>
          <a:p>
            <a:pPr algn="ctr">
              <a:lnSpc>
                <a:spcPts val="6143"/>
              </a:lnSpc>
            </a:pPr>
            <a:r>
              <a:rPr lang="en-US" sz="5341" b="1">
                <a:solidFill>
                  <a:srgbClr val="000000"/>
                </a:solidFill>
                <a:latin typeface="Arimo Bold"/>
                <a:ea typeface="Arimo Bold"/>
                <a:cs typeface="Arimo Bold"/>
                <a:sym typeface="Arimo Bold"/>
              </a:rPr>
              <a:t>Parallelism (NIV translation)</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46 (b) “My soul glorifies the Lord</a:t>
            </a:r>
          </a:p>
          <a:p>
            <a:pPr algn="l">
              <a:lnSpc>
                <a:spcPts val="6143"/>
              </a:lnSpc>
            </a:pPr>
            <a:r>
              <a:rPr lang="en-US" sz="5341">
                <a:solidFill>
                  <a:srgbClr val="000000"/>
                </a:solidFill>
                <a:latin typeface="Arimo"/>
                <a:ea typeface="Arimo"/>
                <a:cs typeface="Arimo"/>
                <a:sym typeface="Arimo"/>
              </a:rPr>
              <a:t>47 and my spirit rejoices in God my Savior,</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48 (a) for he has been mindful of the humble state of his servant.</a:t>
            </a:r>
          </a:p>
          <a:p>
            <a:pPr algn="l">
              <a:lnSpc>
                <a:spcPts val="6143"/>
              </a:lnSpc>
            </a:pPr>
            <a:r>
              <a:rPr lang="en-US" sz="5341">
                <a:solidFill>
                  <a:srgbClr val="000000"/>
                </a:solidFill>
                <a:latin typeface="Arimo"/>
                <a:ea typeface="Arimo"/>
                <a:cs typeface="Arimo"/>
                <a:sym typeface="Arimo"/>
              </a:rPr>
              <a:t>From now on all generations will call me blessed,</a:t>
            </a:r>
          </a:p>
          <a:p>
            <a:pPr algn="l">
              <a:lnSpc>
                <a:spcPts val="6143"/>
              </a:lnSpc>
            </a:pPr>
            <a:r>
              <a:rPr lang="en-US" sz="5341">
                <a:solidFill>
                  <a:srgbClr val="000000"/>
                </a:solidFill>
                <a:latin typeface="Arimo"/>
                <a:ea typeface="Arimo"/>
                <a:cs typeface="Arimo"/>
                <a:sym typeface="Arimo"/>
              </a:rPr>
              <a:t>49 (a) for the Mighty One has done great things for me</a:t>
            </a:r>
          </a:p>
          <a:p>
            <a:pPr algn="l">
              <a:lnSpc>
                <a:spcPts val="6143"/>
              </a:lnSpc>
            </a:pPr>
            <a:endParaRPr lang="en-US" sz="5341">
              <a:solidFill>
                <a:srgbClr val="000000"/>
              </a:solidFill>
              <a:latin typeface="Arimo"/>
              <a:ea typeface="Arimo"/>
              <a:cs typeface="Arimo"/>
              <a:sym typeface="Arimo"/>
            </a:endParaRPr>
          </a:p>
          <a:p>
            <a:pPr algn="just">
              <a:lnSpc>
                <a:spcPts val="3334"/>
              </a:lnSpc>
            </a:pPr>
            <a:r>
              <a:rPr lang="en-US" sz="2899">
                <a:solidFill>
                  <a:srgbClr val="000000"/>
                </a:solidFill>
                <a:latin typeface="Arimo"/>
                <a:ea typeface="Arimo"/>
                <a:cs typeface="Arimo"/>
                <a:sym typeface="Arimo"/>
              </a:rPr>
              <a:t>Green, Joel, Gospel of Luke (Eerdman, Grand Rapids. MI, 1997) p99.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291716"/>
            <a:ext cx="17511104" cy="1124661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Structure of Mary’s Song Luke 1:46-55 </a:t>
            </a:r>
          </a:p>
          <a:p>
            <a:pPr algn="ctr">
              <a:lnSpc>
                <a:spcPts val="6143"/>
              </a:lnSpc>
            </a:pPr>
            <a:r>
              <a:rPr lang="en-US" sz="5341" b="1">
                <a:solidFill>
                  <a:srgbClr val="000000"/>
                </a:solidFill>
                <a:latin typeface="Arimo Bold"/>
                <a:ea typeface="Arimo Bold"/>
                <a:cs typeface="Arimo Bold"/>
                <a:sym typeface="Arimo Bold"/>
              </a:rPr>
              <a:t>Parallelism (NIV translation) continued</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51 (a) He has performed mighty deeds with his arm;</a:t>
            </a:r>
          </a:p>
          <a:p>
            <a:pPr algn="l">
              <a:lnSpc>
                <a:spcPts val="6143"/>
              </a:lnSpc>
            </a:pPr>
            <a:r>
              <a:rPr lang="en-US" sz="5341">
                <a:solidFill>
                  <a:srgbClr val="000000"/>
                </a:solidFill>
                <a:latin typeface="Arimo"/>
                <a:ea typeface="Arimo"/>
                <a:cs typeface="Arimo"/>
                <a:sym typeface="Arimo"/>
              </a:rPr>
              <a:t>51 (b) he has scattered those who are proud in their inmost thoughts.</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52 (a) He has brought down rulers from their thrones</a:t>
            </a:r>
          </a:p>
          <a:p>
            <a:pPr algn="l">
              <a:lnSpc>
                <a:spcPts val="6143"/>
              </a:lnSpc>
            </a:pPr>
            <a:r>
              <a:rPr lang="en-US" sz="5341">
                <a:solidFill>
                  <a:srgbClr val="000000"/>
                </a:solidFill>
                <a:latin typeface="Arimo"/>
                <a:ea typeface="Arimo"/>
                <a:cs typeface="Arimo"/>
                <a:sym typeface="Arimo"/>
              </a:rPr>
              <a:t>52 (b) but has lifted up the humble.</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53 (a) He has filled the hungry with good things</a:t>
            </a:r>
          </a:p>
          <a:p>
            <a:pPr algn="l">
              <a:lnSpc>
                <a:spcPts val="6143"/>
              </a:lnSpc>
            </a:pPr>
            <a:r>
              <a:rPr lang="en-US" sz="5341">
                <a:solidFill>
                  <a:srgbClr val="000000"/>
                </a:solidFill>
                <a:latin typeface="Arimo"/>
                <a:ea typeface="Arimo"/>
                <a:cs typeface="Arimo"/>
                <a:sym typeface="Arimo"/>
              </a:rPr>
              <a:t>53 (b) but has sent the rich away empty.</a:t>
            </a:r>
          </a:p>
          <a:p>
            <a:pPr algn="l">
              <a:lnSpc>
                <a:spcPts val="6143"/>
              </a:lnSpc>
            </a:pPr>
            <a:endParaRPr lang="en-US" sz="5341">
              <a:solidFill>
                <a:srgbClr val="000000"/>
              </a:solidFill>
              <a:latin typeface="Arimo"/>
              <a:ea typeface="Arimo"/>
              <a:cs typeface="Arimo"/>
              <a:sym typeface="Arimo"/>
            </a:endParaRPr>
          </a:p>
          <a:p>
            <a:pPr algn="l">
              <a:lnSpc>
                <a:spcPts val="6143"/>
              </a:lnSpc>
            </a:pPr>
            <a:endParaRPr lang="en-US" sz="5341">
              <a:solidFill>
                <a:srgbClr val="000000"/>
              </a:solidFill>
              <a:latin typeface="Arimo"/>
              <a:ea typeface="Arimo"/>
              <a:cs typeface="Arimo"/>
              <a:sym typeface="Arimo"/>
            </a:endParaRPr>
          </a:p>
          <a:p>
            <a:pPr algn="just">
              <a:lnSpc>
                <a:spcPts val="3334"/>
              </a:lnSpc>
            </a:pPr>
            <a:r>
              <a:rPr lang="en-US" sz="2899">
                <a:solidFill>
                  <a:srgbClr val="000000"/>
                </a:solidFill>
                <a:latin typeface="Arimo"/>
                <a:ea typeface="Arimo"/>
                <a:cs typeface="Arimo"/>
                <a:sym typeface="Arimo"/>
              </a:rPr>
              <a:t>Green, Joel, Gospel of Luke (Eerdman, Grand Rapids. MI, 1997) p99.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0"/>
            <a:ext cx="17511104" cy="11606797"/>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Structure of Mary’s Song Luke 1:46-55 </a:t>
            </a:r>
          </a:p>
          <a:p>
            <a:pPr algn="ctr">
              <a:lnSpc>
                <a:spcPts val="6143"/>
              </a:lnSpc>
            </a:pPr>
            <a:r>
              <a:rPr lang="en-US" sz="5341" b="1">
                <a:solidFill>
                  <a:srgbClr val="000000"/>
                </a:solidFill>
                <a:latin typeface="Arimo Bold"/>
                <a:ea typeface="Arimo Bold"/>
                <a:cs typeface="Arimo Bold"/>
                <a:sym typeface="Arimo Bold"/>
              </a:rPr>
              <a:t>Parallelism (NIV translation) continued</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55(a) </a:t>
            </a:r>
            <a:r>
              <a:rPr lang="en-US" sz="5341" i="1">
                <a:solidFill>
                  <a:srgbClr val="000000"/>
                </a:solidFill>
                <a:latin typeface="Arimo Italics"/>
                <a:ea typeface="Arimo Italics"/>
                <a:cs typeface="Arimo Italics"/>
                <a:sym typeface="Arimo Italics"/>
              </a:rPr>
              <a:t>(merciful/promise)</a:t>
            </a:r>
            <a:r>
              <a:rPr lang="en-US" sz="5341">
                <a:solidFill>
                  <a:srgbClr val="000000"/>
                </a:solidFill>
                <a:latin typeface="Arimo"/>
                <a:ea typeface="Arimo"/>
                <a:cs typeface="Arimo"/>
                <a:sym typeface="Arimo"/>
              </a:rPr>
              <a:t> to Abraham and his descendants forever,</a:t>
            </a:r>
          </a:p>
          <a:p>
            <a:pPr algn="l">
              <a:lnSpc>
                <a:spcPts val="6143"/>
              </a:lnSpc>
            </a:pPr>
            <a:r>
              <a:rPr lang="en-US" sz="5341">
                <a:solidFill>
                  <a:srgbClr val="000000"/>
                </a:solidFill>
                <a:latin typeface="Arimo"/>
                <a:ea typeface="Arimo"/>
                <a:cs typeface="Arimo"/>
                <a:sym typeface="Arimo"/>
              </a:rPr>
              <a:t>55(b) just as he promised our ancestors.</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b="1">
                <a:solidFill>
                  <a:srgbClr val="000000"/>
                </a:solidFill>
                <a:latin typeface="Arimo Bold"/>
                <a:ea typeface="Arimo Bold"/>
                <a:cs typeface="Arimo Bold"/>
                <a:sym typeface="Arimo Bold"/>
              </a:rPr>
              <a:t>Perhaps clearer in the International Standard Version</a:t>
            </a:r>
          </a:p>
          <a:p>
            <a:pPr algn="l">
              <a:lnSpc>
                <a:spcPts val="6143"/>
              </a:lnSpc>
            </a:pPr>
            <a:r>
              <a:rPr lang="en-US" sz="5341">
                <a:solidFill>
                  <a:srgbClr val="000000"/>
                </a:solidFill>
                <a:latin typeface="Arimo"/>
                <a:ea typeface="Arimo"/>
                <a:cs typeface="Arimo"/>
                <a:sym typeface="Arimo"/>
              </a:rPr>
              <a:t>55(1) according to the promise he made to our ancestors</a:t>
            </a:r>
          </a:p>
          <a:p>
            <a:pPr algn="l">
              <a:lnSpc>
                <a:spcPts val="6143"/>
              </a:lnSpc>
            </a:pPr>
            <a:r>
              <a:rPr lang="en-US" sz="5341">
                <a:solidFill>
                  <a:srgbClr val="000000"/>
                </a:solidFill>
                <a:latin typeface="Arimo"/>
                <a:ea typeface="Arimo"/>
                <a:cs typeface="Arimo"/>
                <a:sym typeface="Arimo"/>
              </a:rPr>
              <a:t>55(2) to Abraham and his descendants forever. </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i="1">
                <a:solidFill>
                  <a:srgbClr val="000000"/>
                </a:solidFill>
                <a:latin typeface="Arimo Italics"/>
                <a:ea typeface="Arimo Italics"/>
                <a:cs typeface="Arimo Italics"/>
                <a:sym typeface="Arimo Italics"/>
              </a:rPr>
              <a:t>We can see the importance of looking at different Bible translations</a:t>
            </a:r>
          </a:p>
          <a:p>
            <a:pPr algn="l">
              <a:lnSpc>
                <a:spcPts val="6143"/>
              </a:lnSpc>
            </a:pPr>
            <a:endParaRPr lang="en-US" sz="5341" i="1">
              <a:solidFill>
                <a:srgbClr val="000000"/>
              </a:solidFill>
              <a:latin typeface="Arimo Italics"/>
              <a:ea typeface="Arimo Italics"/>
              <a:cs typeface="Arimo Italics"/>
              <a:sym typeface="Arimo Italics"/>
            </a:endParaRPr>
          </a:p>
          <a:p>
            <a:pPr algn="l">
              <a:lnSpc>
                <a:spcPts val="6143"/>
              </a:lnSpc>
            </a:pPr>
            <a:endParaRPr lang="en-US" sz="5341" i="1">
              <a:solidFill>
                <a:srgbClr val="000000"/>
              </a:solidFill>
              <a:latin typeface="Arimo Italics"/>
              <a:ea typeface="Arimo Italics"/>
              <a:cs typeface="Arimo Italics"/>
              <a:sym typeface="Arimo Itali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1232108" y="291716"/>
            <a:ext cx="16027192" cy="970356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a:t>
            </a:r>
          </a:p>
          <a:p>
            <a:pPr algn="ctr">
              <a:lnSpc>
                <a:spcPts val="6143"/>
              </a:lnSpc>
            </a:pPr>
            <a:endParaRPr lang="en-US" sz="5341" b="1">
              <a:solidFill>
                <a:srgbClr val="8C52FF"/>
              </a:solidFill>
              <a:latin typeface="Arimo Bold"/>
              <a:ea typeface="Arimo Bold"/>
              <a:cs typeface="Arimo Bold"/>
              <a:sym typeface="Arimo Bold"/>
            </a:endParaRPr>
          </a:p>
          <a:p>
            <a:pPr algn="ctr">
              <a:lnSpc>
                <a:spcPts val="6143"/>
              </a:lnSpc>
            </a:pPr>
            <a:endParaRPr lang="en-US" sz="5341" b="1">
              <a:solidFill>
                <a:srgbClr val="8C52FF"/>
              </a:solidFill>
              <a:latin typeface="Arimo Bold"/>
              <a:ea typeface="Arimo Bold"/>
              <a:cs typeface="Arimo Bold"/>
              <a:sym typeface="Arimo Bold"/>
            </a:endParaRPr>
          </a:p>
          <a:p>
            <a:pPr algn="ctr">
              <a:lnSpc>
                <a:spcPts val="6143"/>
              </a:lnSpc>
            </a:pPr>
            <a:endParaRPr lang="en-US" sz="5341" b="1">
              <a:solidFill>
                <a:srgbClr val="8C52FF"/>
              </a:solidFill>
              <a:latin typeface="Arimo Bold"/>
              <a:ea typeface="Arimo Bold"/>
              <a:cs typeface="Arimo Bold"/>
              <a:sym typeface="Arimo Bold"/>
            </a:endParaRPr>
          </a:p>
          <a:p>
            <a:pPr algn="ctr">
              <a:lnSpc>
                <a:spcPts val="6143"/>
              </a:lnSpc>
            </a:pPr>
            <a:endParaRPr lang="en-US" sz="5341" b="1">
              <a:solidFill>
                <a:srgbClr val="8C52FF"/>
              </a:solidFill>
              <a:latin typeface="Arimo Bold"/>
              <a:ea typeface="Arimo Bold"/>
              <a:cs typeface="Arimo Bold"/>
              <a:sym typeface="Arimo Bold"/>
            </a:endParaRPr>
          </a:p>
          <a:p>
            <a:pPr algn="ctr">
              <a:lnSpc>
                <a:spcPts val="6143"/>
              </a:lnSpc>
            </a:pPr>
            <a:endParaRPr lang="en-US" sz="5341" b="1">
              <a:solidFill>
                <a:srgbClr val="8C52FF"/>
              </a:solidFill>
              <a:latin typeface="Arimo Bold"/>
              <a:ea typeface="Arimo Bold"/>
              <a:cs typeface="Arimo Bold"/>
              <a:sym typeface="Arimo Bold"/>
            </a:endParaRPr>
          </a:p>
          <a:p>
            <a:pPr algn="ctr">
              <a:lnSpc>
                <a:spcPts val="6143"/>
              </a:lnSpc>
            </a:pPr>
            <a:r>
              <a:rPr lang="en-US" sz="5341">
                <a:solidFill>
                  <a:srgbClr val="000000"/>
                </a:solidFill>
                <a:latin typeface="Arimo"/>
                <a:ea typeface="Arimo"/>
                <a:cs typeface="Arimo"/>
                <a:sym typeface="Arimo"/>
              </a:rPr>
              <a:t>Both women praise God for the</a:t>
            </a:r>
          </a:p>
          <a:p>
            <a:pPr algn="ctr">
              <a:lnSpc>
                <a:spcPts val="6143"/>
              </a:lnSpc>
            </a:pPr>
            <a:endParaRPr lang="en-US" sz="5341">
              <a:solidFill>
                <a:srgbClr val="000000"/>
              </a:solidFill>
              <a:latin typeface="Arimo"/>
              <a:ea typeface="Arimo"/>
              <a:cs typeface="Arimo"/>
              <a:sym typeface="Arimo"/>
            </a:endParaRPr>
          </a:p>
          <a:p>
            <a:pPr algn="ctr">
              <a:lnSpc>
                <a:spcPts val="6143"/>
              </a:lnSpc>
            </a:pPr>
            <a:r>
              <a:rPr lang="en-US" sz="5341">
                <a:solidFill>
                  <a:srgbClr val="000000"/>
                </a:solidFill>
                <a:latin typeface="Arimo"/>
                <a:ea typeface="Arimo"/>
                <a:cs typeface="Arimo"/>
                <a:sym typeface="Arimo"/>
              </a:rPr>
              <a:t> ‘action that he has taken in choosing them to be mothers of instruments of his salvific intervention in Israel’s history</a:t>
            </a:r>
          </a:p>
          <a:p>
            <a:pPr algn="ctr">
              <a:lnSpc>
                <a:spcPts val="6143"/>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Fitmeyer, Joseph, Gospel According to Luke 1-9 (Doubleday, Garden City, New York,1983) p369</a:t>
            </a:r>
          </a:p>
        </p:txBody>
      </p:sp>
      <p:sp>
        <p:nvSpPr>
          <p:cNvPr id="4" name="Freeform 4"/>
          <p:cNvSpPr/>
          <p:nvPr/>
        </p:nvSpPr>
        <p:spPr>
          <a:xfrm>
            <a:off x="3610353" y="1388436"/>
            <a:ext cx="11067293" cy="2623441"/>
          </a:xfrm>
          <a:custGeom>
            <a:avLst/>
            <a:gdLst/>
            <a:ahLst/>
            <a:cxnLst/>
            <a:rect l="l" t="t" r="r" b="b"/>
            <a:pathLst>
              <a:path w="11067293" h="2623441">
                <a:moveTo>
                  <a:pt x="0" y="0"/>
                </a:moveTo>
                <a:lnTo>
                  <a:pt x="11067294" y="0"/>
                </a:lnTo>
                <a:lnTo>
                  <a:pt x="11067294" y="2623442"/>
                </a:lnTo>
                <a:lnTo>
                  <a:pt x="0" y="2623442"/>
                </a:lnTo>
                <a:lnTo>
                  <a:pt x="0" y="0"/>
                </a:lnTo>
                <a:close/>
              </a:path>
            </a:pathLst>
          </a:custGeom>
          <a:blipFill>
            <a:blip r:embed="rId3">
              <a:alphaModFix amt="21999"/>
            </a:blip>
            <a:stretch>
              <a:fillRect t="-139576" r="-17837" b="-91003"/>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0"/>
            <a:ext cx="17511104" cy="970356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ctr">
              <a:lnSpc>
                <a:spcPts val="6143"/>
              </a:lnSpc>
            </a:pPr>
            <a:endParaRPr lang="en-US" sz="5341" b="1">
              <a:solidFill>
                <a:srgbClr val="8C52FF"/>
              </a:solidFill>
              <a:latin typeface="Arimo Bold"/>
              <a:ea typeface="Arimo Bold"/>
              <a:cs typeface="Arimo Bold"/>
              <a:sym typeface="Arimo Bold"/>
            </a:endParaRPr>
          </a:p>
          <a:p>
            <a:pPr marL="1153332" lvl="1" indent="-576666" algn="l">
              <a:lnSpc>
                <a:spcPts val="6143"/>
              </a:lnSpc>
              <a:buFont typeface="Arial"/>
              <a:buChar char="•"/>
            </a:pPr>
            <a:r>
              <a:rPr lang="en-US" sz="5341">
                <a:solidFill>
                  <a:srgbClr val="000000"/>
                </a:solidFill>
                <a:latin typeface="Arimo"/>
                <a:ea typeface="Arimo"/>
                <a:cs typeface="Arimo"/>
                <a:sym typeface="Arimo"/>
              </a:rPr>
              <a:t>Mary was probably familiar with the Hebrew Bible and may have used this knowledge, which was further enhanced by Luke. </a:t>
            </a:r>
          </a:p>
          <a:p>
            <a:pPr marL="1153332" lvl="1" indent="-576666" algn="l">
              <a:lnSpc>
                <a:spcPts val="6143"/>
              </a:lnSpc>
              <a:buFont typeface="Arial"/>
              <a:buChar char="•"/>
            </a:pPr>
            <a:r>
              <a:rPr lang="en-US" sz="5341">
                <a:solidFill>
                  <a:srgbClr val="000000"/>
                </a:solidFill>
                <a:latin typeface="Arimo"/>
                <a:ea typeface="Arimo"/>
                <a:cs typeface="Arimo"/>
                <a:sym typeface="Arimo"/>
              </a:rPr>
              <a:t>We see metaphor, parallelism, metaphor and chiasmus. </a:t>
            </a:r>
          </a:p>
          <a:p>
            <a:pPr marL="1153332" lvl="1" indent="-576666" algn="l">
              <a:lnSpc>
                <a:spcPts val="6143"/>
              </a:lnSpc>
              <a:buFont typeface="Arial"/>
              <a:buChar char="•"/>
            </a:pPr>
            <a:r>
              <a:rPr lang="en-US" sz="5341">
                <a:solidFill>
                  <a:srgbClr val="000000"/>
                </a:solidFill>
                <a:latin typeface="Arimo"/>
                <a:ea typeface="Arimo"/>
                <a:cs typeface="Arimo"/>
                <a:sym typeface="Arimo"/>
              </a:rPr>
              <a:t>Intertextual – in terms of theological ideas, structure and words. </a:t>
            </a:r>
          </a:p>
          <a:p>
            <a:pPr marL="1153332" lvl="1" indent="-576666" algn="l">
              <a:lnSpc>
                <a:spcPts val="6143"/>
              </a:lnSpc>
              <a:buFont typeface="Arial"/>
              <a:buChar char="•"/>
            </a:pPr>
            <a:r>
              <a:rPr lang="en-US" sz="5341">
                <a:solidFill>
                  <a:srgbClr val="000000"/>
                </a:solidFill>
                <a:latin typeface="Arimo"/>
                <a:ea typeface="Arimo"/>
                <a:cs typeface="Arimo"/>
                <a:sym typeface="Arimo"/>
              </a:rPr>
              <a:t>Typological – Both women are humble, chosen by God, and give birth to important figures. </a:t>
            </a:r>
          </a:p>
          <a:p>
            <a:pPr algn="l">
              <a:lnSpc>
                <a:spcPts val="6143"/>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0"/>
            <a:ext cx="17511104" cy="10017893"/>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ctr">
              <a:lnSpc>
                <a:spcPts val="3472"/>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Praise of God and Joy in Salvation </a:t>
            </a:r>
          </a:p>
          <a:p>
            <a:pPr algn="l">
              <a:lnSpc>
                <a:spcPts val="6143"/>
              </a:lnSpc>
            </a:pPr>
            <a:r>
              <a:rPr lang="en-US" sz="5341" i="1">
                <a:solidFill>
                  <a:srgbClr val="000000"/>
                </a:solidFill>
                <a:latin typeface="Arimo Italics"/>
                <a:ea typeface="Arimo Italics"/>
                <a:cs typeface="Arimo Italics"/>
                <a:sym typeface="Arimo Italics"/>
              </a:rPr>
              <a:t>Luke 1:46-47</a:t>
            </a:r>
          </a:p>
          <a:p>
            <a:pPr algn="l">
              <a:lnSpc>
                <a:spcPts val="6143"/>
              </a:lnSpc>
            </a:pPr>
            <a:r>
              <a:rPr lang="en-US" sz="5341">
                <a:solidFill>
                  <a:srgbClr val="000000"/>
                </a:solidFill>
                <a:latin typeface="Arimo"/>
                <a:ea typeface="Arimo"/>
                <a:cs typeface="Arimo"/>
                <a:sym typeface="Arimo"/>
              </a:rPr>
              <a:t>46 And Mary said: “My soul glorifies the Lord</a:t>
            </a:r>
          </a:p>
          <a:p>
            <a:pPr algn="l">
              <a:lnSpc>
                <a:spcPts val="6143"/>
              </a:lnSpc>
            </a:pPr>
            <a:r>
              <a:rPr lang="en-US" sz="5341">
                <a:solidFill>
                  <a:srgbClr val="000000"/>
                </a:solidFill>
                <a:latin typeface="Arimo"/>
                <a:ea typeface="Arimo"/>
                <a:cs typeface="Arimo"/>
                <a:sym typeface="Arimo"/>
              </a:rPr>
              <a:t>47 and my spirit rejoices in God my Savior,</a:t>
            </a:r>
          </a:p>
          <a:p>
            <a:pPr algn="l">
              <a:lnSpc>
                <a:spcPts val="4059"/>
              </a:lnSpc>
            </a:pPr>
            <a:endParaRPr lang="en-US" sz="5341">
              <a:solidFill>
                <a:srgbClr val="000000"/>
              </a:solidFill>
              <a:latin typeface="Arimo"/>
              <a:ea typeface="Arimo"/>
              <a:cs typeface="Arimo"/>
              <a:sym typeface="Arimo"/>
            </a:endParaRPr>
          </a:p>
          <a:p>
            <a:pPr algn="l">
              <a:lnSpc>
                <a:spcPts val="6143"/>
              </a:lnSpc>
            </a:pPr>
            <a:r>
              <a:rPr lang="en-US" sz="5341" i="1">
                <a:solidFill>
                  <a:srgbClr val="000000"/>
                </a:solidFill>
                <a:latin typeface="Arimo Italics"/>
                <a:ea typeface="Arimo Italics"/>
                <a:cs typeface="Arimo Italics"/>
                <a:sym typeface="Arimo Italics"/>
              </a:rPr>
              <a:t>1 Samuel 2:1</a:t>
            </a:r>
          </a:p>
          <a:p>
            <a:pPr algn="l">
              <a:lnSpc>
                <a:spcPts val="6143"/>
              </a:lnSpc>
            </a:pPr>
            <a:r>
              <a:rPr lang="en-US" sz="5341">
                <a:solidFill>
                  <a:srgbClr val="000000"/>
                </a:solidFill>
                <a:latin typeface="Arimo"/>
                <a:ea typeface="Arimo"/>
                <a:cs typeface="Arimo"/>
                <a:sym typeface="Arimo"/>
              </a:rPr>
              <a:t>1 Then Hannah prayed and said: “My heart rejoices in the Lord;</a:t>
            </a:r>
          </a:p>
          <a:p>
            <a:pPr algn="l">
              <a:lnSpc>
                <a:spcPts val="6143"/>
              </a:lnSpc>
            </a:pPr>
            <a:r>
              <a:rPr lang="en-US" sz="5341">
                <a:solidFill>
                  <a:srgbClr val="000000"/>
                </a:solidFill>
                <a:latin typeface="Arimo"/>
                <a:ea typeface="Arimo"/>
                <a:cs typeface="Arimo"/>
                <a:sym typeface="Arimo"/>
              </a:rPr>
              <a:t>in the Lord my horn[a] is lifted high.</a:t>
            </a:r>
          </a:p>
          <a:p>
            <a:pPr algn="l">
              <a:lnSpc>
                <a:spcPts val="4830"/>
              </a:lnSpc>
            </a:pPr>
            <a:r>
              <a:rPr lang="en-US" sz="4200">
                <a:solidFill>
                  <a:srgbClr val="000000"/>
                </a:solidFill>
                <a:latin typeface="Arimo"/>
                <a:ea typeface="Arimo"/>
                <a:cs typeface="Arimo"/>
                <a:sym typeface="Arimo"/>
              </a:rPr>
              <a:t>(a) Horn can be understood as ‘Strength’ and ‘Honour’)</a:t>
            </a:r>
          </a:p>
          <a:p>
            <a:pPr algn="l">
              <a:lnSpc>
                <a:spcPts val="3334"/>
              </a:lnSpc>
            </a:pPr>
            <a:r>
              <a:rPr lang="en-US" sz="2899">
                <a:solidFill>
                  <a:srgbClr val="000000"/>
                </a:solidFill>
                <a:latin typeface="Arimo"/>
                <a:ea typeface="Arimo"/>
                <a:cs typeface="Arimo"/>
                <a:sym typeface="Arimo"/>
              </a:rPr>
              <a:t>Bible Hub https://biblehub.com/1_samuel/2-1.htm  Accessed 4 Oct 2025</a:t>
            </a:r>
          </a:p>
          <a:p>
            <a:pPr algn="l">
              <a:lnSpc>
                <a:spcPts val="5128"/>
              </a:lnSpc>
            </a:pPr>
            <a:endParaRPr lang="en-US" sz="2899">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520316"/>
            <a:ext cx="17511104" cy="8474843"/>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ctr">
              <a:lnSpc>
                <a:spcPts val="3472"/>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Status </a:t>
            </a:r>
          </a:p>
          <a:p>
            <a:pPr algn="l">
              <a:lnSpc>
                <a:spcPts val="6143"/>
              </a:lnSpc>
            </a:pPr>
            <a:r>
              <a:rPr lang="en-US" sz="5341">
                <a:solidFill>
                  <a:srgbClr val="000000"/>
                </a:solidFill>
                <a:latin typeface="Arimo"/>
                <a:ea typeface="Arimo"/>
                <a:cs typeface="Arimo"/>
                <a:sym typeface="Arimo"/>
              </a:rPr>
              <a:t>Both Mary and Hannah are low in status – Mary a poor, unmarried women and Hannah, unable to have children which in her culture would have resulted in scorn. </a:t>
            </a:r>
          </a:p>
          <a:p>
            <a:pPr algn="l">
              <a:lnSpc>
                <a:spcPts val="6143"/>
              </a:lnSpc>
            </a:pPr>
            <a:r>
              <a:rPr lang="en-US" sz="5341" b="1">
                <a:solidFill>
                  <a:srgbClr val="000000"/>
                </a:solidFill>
                <a:latin typeface="Arimo Bold"/>
                <a:ea typeface="Arimo Bold"/>
                <a:cs typeface="Arimo Bold"/>
                <a:sym typeface="Arimo Bold"/>
              </a:rPr>
              <a:t> </a:t>
            </a:r>
          </a:p>
          <a:p>
            <a:pPr algn="l">
              <a:lnSpc>
                <a:spcPts val="6143"/>
              </a:lnSpc>
            </a:pPr>
            <a:r>
              <a:rPr lang="en-US" sz="5341" b="1">
                <a:solidFill>
                  <a:srgbClr val="000000"/>
                </a:solidFill>
                <a:latin typeface="Arimo Bold"/>
                <a:ea typeface="Arimo Bold"/>
                <a:cs typeface="Arimo Bold"/>
                <a:sym typeface="Arimo Bold"/>
              </a:rPr>
              <a:t>Divine Reversal and Social Justice</a:t>
            </a:r>
            <a:r>
              <a:rPr lang="en-US" sz="5341">
                <a:solidFill>
                  <a:srgbClr val="000000"/>
                </a:solidFill>
                <a:latin typeface="Arimo"/>
                <a:ea typeface="Arimo"/>
                <a:cs typeface="Arimo"/>
                <a:sym typeface="Arimo"/>
              </a:rPr>
              <a:t>  </a:t>
            </a:r>
          </a:p>
          <a:p>
            <a:pPr algn="l">
              <a:lnSpc>
                <a:spcPts val="6143"/>
              </a:lnSpc>
            </a:pPr>
            <a:r>
              <a:rPr lang="en-US" sz="5341">
                <a:solidFill>
                  <a:srgbClr val="000000"/>
                </a:solidFill>
                <a:latin typeface="Arimo"/>
                <a:ea typeface="Arimo"/>
                <a:cs typeface="Arimo"/>
                <a:sym typeface="Arimo"/>
              </a:rPr>
              <a:t>From low to high/high to low. </a:t>
            </a:r>
          </a:p>
          <a:p>
            <a:pPr algn="l">
              <a:lnSpc>
                <a:spcPts val="6143"/>
              </a:lnSpc>
            </a:pPr>
            <a:endParaRPr lang="en-US" sz="5341">
              <a:solidFill>
                <a:srgbClr val="000000"/>
              </a:solidFill>
              <a:latin typeface="Arimo"/>
              <a:ea typeface="Arimo"/>
              <a:cs typeface="Arimo"/>
              <a:sym typeface="Arimo"/>
            </a:endParaRPr>
          </a:p>
          <a:p>
            <a:pPr algn="l">
              <a:lnSpc>
                <a:spcPts val="5128"/>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353628"/>
            <a:ext cx="17511104" cy="880821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ctr">
              <a:lnSpc>
                <a:spcPts val="6143"/>
              </a:lnSpc>
            </a:pPr>
            <a:r>
              <a:rPr lang="en-US" sz="5341" b="1">
                <a:solidFill>
                  <a:srgbClr val="000000"/>
                </a:solidFill>
                <a:latin typeface="Arimo Bold"/>
                <a:ea typeface="Arimo Bold"/>
                <a:cs typeface="Arimo Bold"/>
                <a:sym typeface="Arimo Bold"/>
              </a:rPr>
              <a:t>Divine Reversal and Social Justice (cont)</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Mary</a:t>
            </a:r>
            <a:r>
              <a:rPr lang="en-US" sz="5341">
                <a:solidFill>
                  <a:srgbClr val="000000"/>
                </a:solidFill>
                <a:latin typeface="Arimo"/>
                <a:ea typeface="Arimo"/>
                <a:cs typeface="Arimo"/>
                <a:sym typeface="Arimo"/>
              </a:rPr>
              <a:t> – from poverty, a promise, an unmarried mother - to the birth of the Messiah</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a:solidFill>
                  <a:srgbClr val="000000"/>
                </a:solidFill>
                <a:latin typeface="Arimo"/>
                <a:ea typeface="Arimo"/>
                <a:cs typeface="Arimo"/>
                <a:sym typeface="Arimo"/>
              </a:rPr>
              <a:t>‘52 He has brought down rulers from their thrones but has lifted up the humble.</a:t>
            </a:r>
          </a:p>
          <a:p>
            <a:pPr algn="l">
              <a:lnSpc>
                <a:spcPts val="6143"/>
              </a:lnSpc>
            </a:pPr>
            <a:r>
              <a:rPr lang="en-US" sz="5341">
                <a:solidFill>
                  <a:srgbClr val="000000"/>
                </a:solidFill>
                <a:latin typeface="Arimo"/>
                <a:ea typeface="Arimo"/>
                <a:cs typeface="Arimo"/>
                <a:sym typeface="Arimo"/>
              </a:rPr>
              <a:t>53 He has filled the hungry with good things but has sent the rich away empty. (Luke 1:52-53)</a:t>
            </a:r>
          </a:p>
          <a:p>
            <a:pPr algn="l">
              <a:lnSpc>
                <a:spcPts val="5128"/>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353628"/>
            <a:ext cx="17511104" cy="9236843"/>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ctr">
              <a:lnSpc>
                <a:spcPts val="6143"/>
              </a:lnSpc>
            </a:pPr>
            <a:r>
              <a:rPr lang="en-US" sz="5341" b="1">
                <a:solidFill>
                  <a:srgbClr val="000000"/>
                </a:solidFill>
                <a:latin typeface="Arimo Bold"/>
                <a:ea typeface="Arimo Bold"/>
                <a:cs typeface="Arimo Bold"/>
                <a:sym typeface="Arimo Bold"/>
              </a:rPr>
              <a:t>Divine Reversal and Social Justice (cont)</a:t>
            </a:r>
          </a:p>
          <a:p>
            <a:pPr algn="l">
              <a:lnSpc>
                <a:spcPts val="6143"/>
              </a:lnSpc>
            </a:pPr>
            <a:endParaRPr lang="en-US" sz="5341" b="1">
              <a:solidFill>
                <a:srgbClr val="000000"/>
              </a:solidFill>
              <a:latin typeface="Arimo Bold"/>
              <a:ea typeface="Arimo Bold"/>
              <a:cs typeface="Arimo Bold"/>
              <a:sym typeface="Arimo Bold"/>
            </a:endParaRPr>
          </a:p>
          <a:p>
            <a:pPr algn="l">
              <a:lnSpc>
                <a:spcPts val="5128"/>
              </a:lnSpc>
            </a:pPr>
            <a:r>
              <a:rPr lang="en-US" sz="5341" b="1">
                <a:solidFill>
                  <a:srgbClr val="000000"/>
                </a:solidFill>
                <a:latin typeface="Arimo Bold"/>
                <a:ea typeface="Arimo Bold"/>
                <a:cs typeface="Arimo Bold"/>
                <a:sym typeface="Arimo Bold"/>
              </a:rPr>
              <a:t>Hannah</a:t>
            </a:r>
            <a:r>
              <a:rPr lang="en-US" sz="5341">
                <a:solidFill>
                  <a:srgbClr val="000000"/>
                </a:solidFill>
                <a:latin typeface="Arimo"/>
                <a:ea typeface="Arimo"/>
                <a:cs typeface="Arimo"/>
                <a:sym typeface="Arimo"/>
              </a:rPr>
              <a:t> – barren, desperate for a child, she gave birth to Samuel an important prophet for Israel. </a:t>
            </a:r>
          </a:p>
          <a:p>
            <a:pPr algn="l">
              <a:lnSpc>
                <a:spcPts val="5128"/>
              </a:lnSpc>
            </a:pPr>
            <a:endParaRPr lang="en-US" sz="5341">
              <a:solidFill>
                <a:srgbClr val="000000"/>
              </a:solidFill>
              <a:latin typeface="Arimo"/>
              <a:ea typeface="Arimo"/>
              <a:cs typeface="Arimo"/>
              <a:sym typeface="Arimo"/>
            </a:endParaRPr>
          </a:p>
          <a:p>
            <a:pPr algn="l">
              <a:lnSpc>
                <a:spcPts val="5128"/>
              </a:lnSpc>
            </a:pPr>
            <a:r>
              <a:rPr lang="en-US" sz="5341">
                <a:solidFill>
                  <a:srgbClr val="000000"/>
                </a:solidFill>
                <a:latin typeface="Arimo"/>
                <a:ea typeface="Arimo"/>
                <a:cs typeface="Arimo"/>
                <a:sym typeface="Arimo"/>
              </a:rPr>
              <a:t>7 The Lord sends poverty and wealth; he humbles and he exalts.</a:t>
            </a:r>
          </a:p>
          <a:p>
            <a:pPr algn="l">
              <a:lnSpc>
                <a:spcPts val="5128"/>
              </a:lnSpc>
            </a:pPr>
            <a:r>
              <a:rPr lang="en-US" sz="5341">
                <a:solidFill>
                  <a:srgbClr val="000000"/>
                </a:solidFill>
                <a:latin typeface="Arimo"/>
                <a:ea typeface="Arimo"/>
                <a:cs typeface="Arimo"/>
                <a:sym typeface="Arimo"/>
              </a:rPr>
              <a:t>8 He raises the poor from the dust and lifts the needy from the ash heap;</a:t>
            </a:r>
          </a:p>
          <a:p>
            <a:pPr algn="l">
              <a:lnSpc>
                <a:spcPts val="5128"/>
              </a:lnSpc>
            </a:pPr>
            <a:r>
              <a:rPr lang="en-US" sz="5341">
                <a:solidFill>
                  <a:srgbClr val="000000"/>
                </a:solidFill>
                <a:latin typeface="Arimo"/>
                <a:ea typeface="Arimo"/>
                <a:cs typeface="Arimo"/>
                <a:sym typeface="Arimo"/>
              </a:rPr>
              <a:t>he seats them with princes and has them inherit a throne of honor.’ (1 Samuel 2:7-8)</a:t>
            </a:r>
          </a:p>
          <a:p>
            <a:pPr algn="l">
              <a:lnSpc>
                <a:spcPts val="5128"/>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353628"/>
            <a:ext cx="17511104" cy="880821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Comparison to 1 Samuel 2.1-10 (continued)</a:t>
            </a:r>
          </a:p>
          <a:p>
            <a:pPr algn="l">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Faithful to the Covenant</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Mary</a:t>
            </a:r>
            <a:r>
              <a:rPr lang="en-US" sz="5341">
                <a:solidFill>
                  <a:srgbClr val="000000"/>
                </a:solidFill>
                <a:latin typeface="Arimo"/>
                <a:ea typeface="Arimo"/>
                <a:cs typeface="Arimo"/>
                <a:sym typeface="Arimo"/>
              </a:rPr>
              <a:t> – ‘55 to Abraham and his descendants forever, just as he promised our ancestors.’</a:t>
            </a:r>
          </a:p>
          <a:p>
            <a:pPr algn="l">
              <a:lnSpc>
                <a:spcPts val="6143"/>
              </a:lnSpc>
            </a:pPr>
            <a:endParaRPr lang="en-US" sz="5341">
              <a:solidFill>
                <a:srgbClr val="000000"/>
              </a:solidFill>
              <a:latin typeface="Arimo"/>
              <a:ea typeface="Arimo"/>
              <a:cs typeface="Arimo"/>
              <a:sym typeface="Arimo"/>
            </a:endParaRPr>
          </a:p>
          <a:p>
            <a:pPr algn="l">
              <a:lnSpc>
                <a:spcPts val="6143"/>
              </a:lnSpc>
            </a:pPr>
            <a:r>
              <a:rPr lang="en-US" sz="5341" b="1">
                <a:solidFill>
                  <a:srgbClr val="000000"/>
                </a:solidFill>
                <a:latin typeface="Arimo Bold"/>
                <a:ea typeface="Arimo Bold"/>
                <a:cs typeface="Arimo Bold"/>
                <a:sym typeface="Arimo Bold"/>
              </a:rPr>
              <a:t>Hannah</a:t>
            </a:r>
            <a:r>
              <a:rPr lang="en-US" sz="5341">
                <a:solidFill>
                  <a:srgbClr val="000000"/>
                </a:solidFill>
                <a:latin typeface="Arimo"/>
                <a:ea typeface="Arimo"/>
                <a:cs typeface="Arimo"/>
                <a:sym typeface="Arimo"/>
              </a:rPr>
              <a:t> – ‘.. 10 He will give strength to his king..’</a:t>
            </a:r>
          </a:p>
          <a:p>
            <a:pPr algn="l">
              <a:lnSpc>
                <a:spcPts val="6143"/>
              </a:lnSpc>
            </a:pPr>
            <a:endParaRPr lang="en-US" sz="5341">
              <a:solidFill>
                <a:srgbClr val="000000"/>
              </a:solidFill>
              <a:latin typeface="Arimo"/>
              <a:ea typeface="Arimo"/>
              <a:cs typeface="Arimo"/>
              <a:sym typeface="Arimo"/>
            </a:endParaRPr>
          </a:p>
          <a:p>
            <a:pPr algn="l">
              <a:lnSpc>
                <a:spcPts val="6143"/>
              </a:lnSpc>
            </a:pPr>
            <a:endParaRPr lang="en-US" sz="5341">
              <a:solidFill>
                <a:srgbClr val="000000"/>
              </a:solidFill>
              <a:latin typeface="Arimo"/>
              <a:ea typeface="Arimo"/>
              <a:cs typeface="Arimo"/>
              <a:sym typeface="Arimo"/>
            </a:endParaRPr>
          </a:p>
          <a:p>
            <a:pPr algn="l">
              <a:lnSpc>
                <a:spcPts val="5128"/>
              </a:lnSpc>
            </a:pPr>
            <a:endParaRPr lang="en-US" sz="5341">
              <a:solidFill>
                <a:srgbClr val="000000"/>
              </a:solidFill>
              <a:latin typeface="Arimo"/>
              <a:ea typeface="Arimo"/>
              <a:cs typeface="Arimo"/>
              <a:sym typeface="Arimo"/>
            </a:endParaRPr>
          </a:p>
          <a:p>
            <a:pPr algn="l">
              <a:lnSpc>
                <a:spcPts val="3334"/>
              </a:lnSpc>
            </a:pPr>
            <a:r>
              <a:rPr lang="en-US" sz="2899">
                <a:solidFill>
                  <a:srgbClr val="000000"/>
                </a:solidFill>
                <a:latin typeface="Arimo"/>
                <a:ea typeface="Arimo"/>
                <a:cs typeface="Arimo"/>
                <a:sym typeface="Arimo"/>
              </a:rPr>
              <a:t>Halls, Chris, Lecture 13 Sept 2025 Spiritus Theology College, Magnficat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225041"/>
            <a:ext cx="17511104" cy="1019886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Magnificat – the most revolutionary of Advent hymns</a:t>
            </a:r>
          </a:p>
          <a:p>
            <a:pPr algn="l">
              <a:lnSpc>
                <a:spcPts val="6143"/>
              </a:lnSpc>
            </a:pPr>
            <a:endParaRPr lang="en-US" sz="5341" b="1">
              <a:solidFill>
                <a:srgbClr val="8C52FF"/>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“The song of Mary is the oldest Advent hymn. It is at once the most passionate, the wildest, one might even say the most revolutionary Advent hymn ever sung. This is not the gentle, tender, dreamy Mary whom we sometimes see in paintings.…This song has none of the sweet, nostalgic, or even playful tones of some of our Christmas carols. It is instead a hard, strong, inexorable song about the power of God and the powerlessness of humankind.”</a:t>
            </a:r>
          </a:p>
          <a:p>
            <a:pPr algn="l">
              <a:lnSpc>
                <a:spcPts val="3334"/>
              </a:lnSpc>
            </a:pPr>
            <a:r>
              <a:rPr lang="en-US" sz="2899">
                <a:solidFill>
                  <a:srgbClr val="000000"/>
                </a:solidFill>
                <a:latin typeface="Arimo"/>
                <a:ea typeface="Arimo"/>
                <a:cs typeface="Arimo"/>
                <a:sym typeface="Arimo"/>
              </a:rPr>
              <a:t>Dietrich Bonhoeffer Sermon during Advent 193</a:t>
            </a:r>
          </a:p>
          <a:p>
            <a:pPr algn="l">
              <a:lnSpc>
                <a:spcPts val="3334"/>
              </a:lnSpc>
            </a:pPr>
            <a:r>
              <a:rPr lang="en-US" sz="2899">
                <a:solidFill>
                  <a:srgbClr val="000000"/>
                </a:solidFill>
                <a:latin typeface="Arimo"/>
                <a:ea typeface="Arimo"/>
                <a:cs typeface="Arimo"/>
                <a:sym typeface="Arimo"/>
              </a:rPr>
              <a:t>Halls, Chris, Lecture 13 Sept 2025 Spiritus Theology College, Magnficat</a:t>
            </a:r>
          </a:p>
          <a:p>
            <a:pPr algn="l">
              <a:lnSpc>
                <a:spcPts val="3334"/>
              </a:lnSpc>
            </a:pPr>
            <a:endParaRPr lang="en-US" sz="2899">
              <a:solidFill>
                <a:srgbClr val="000000"/>
              </a:solidFill>
              <a:latin typeface="Arimo"/>
              <a:ea typeface="Arimo"/>
              <a:cs typeface="Arimo"/>
              <a:sym typeface="Arimo"/>
            </a:endParaRPr>
          </a:p>
          <a:p>
            <a:pPr algn="l">
              <a:lnSpc>
                <a:spcPts val="6209"/>
              </a:lnSpc>
            </a:pPr>
            <a:r>
              <a:rPr lang="en-US" sz="5399" b="1">
                <a:solidFill>
                  <a:srgbClr val="000000"/>
                </a:solidFill>
                <a:latin typeface="Arimo Bold"/>
                <a:ea typeface="Arimo Bold"/>
                <a:cs typeface="Arimo Bold"/>
                <a:sym typeface="Arimo Bold"/>
              </a:rPr>
              <a:t>What do you think of Bonhoeffer’s statement?</a:t>
            </a:r>
          </a:p>
          <a:p>
            <a:pPr algn="l">
              <a:lnSpc>
                <a:spcPts val="3334"/>
              </a:lnSpc>
            </a:pPr>
            <a:endParaRPr lang="en-US" sz="5399" b="1">
              <a:solidFill>
                <a:srgbClr val="000000"/>
              </a:solidFill>
              <a:latin typeface="Arimo Bold"/>
              <a:ea typeface="Arimo Bold"/>
              <a:cs typeface="Arimo Bold"/>
              <a:sym typeface="Arimo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887485" y="-266006"/>
            <a:ext cx="19548334" cy="12633111"/>
          </a:xfrm>
          <a:custGeom>
            <a:avLst/>
            <a:gdLst/>
            <a:ahLst/>
            <a:cxnLst/>
            <a:rect l="l" t="t" r="r" b="b"/>
            <a:pathLst>
              <a:path w="19548334" h="12633111">
                <a:moveTo>
                  <a:pt x="0" y="0"/>
                </a:moveTo>
                <a:lnTo>
                  <a:pt x="19548334" y="0"/>
                </a:lnTo>
                <a:lnTo>
                  <a:pt x="19548334" y="12633111"/>
                </a:lnTo>
                <a:lnTo>
                  <a:pt x="0" y="12633111"/>
                </a:lnTo>
                <a:lnTo>
                  <a:pt x="0" y="0"/>
                </a:lnTo>
                <a:close/>
              </a:path>
            </a:pathLst>
          </a:custGeom>
          <a:blipFill>
            <a:blip r:embed="rId2">
              <a:alphaModFix amt="41000"/>
            </a:blip>
            <a:stretch>
              <a:fillRect/>
            </a:stretch>
          </a:blipFill>
        </p:spPr>
        <p:txBody>
          <a:bodyPr/>
          <a:lstStyle/>
          <a:p>
            <a:endParaRPr lang="en-GB"/>
          </a:p>
        </p:txBody>
      </p:sp>
      <p:sp>
        <p:nvSpPr>
          <p:cNvPr id="3" name="TextBox 3"/>
          <p:cNvSpPr txBox="1"/>
          <p:nvPr/>
        </p:nvSpPr>
        <p:spPr>
          <a:xfrm>
            <a:off x="3045419" y="3972483"/>
            <a:ext cx="12197161" cy="1657324"/>
          </a:xfrm>
          <a:prstGeom prst="rect">
            <a:avLst/>
          </a:prstGeom>
        </p:spPr>
        <p:txBody>
          <a:bodyPr lIns="0" tIns="0" rIns="0" bIns="0" rtlCol="0" anchor="t">
            <a:spAutoFit/>
          </a:bodyPr>
          <a:lstStyle/>
          <a:p>
            <a:pPr algn="ctr">
              <a:lnSpc>
                <a:spcPts val="12638"/>
              </a:lnSpc>
            </a:pPr>
            <a:r>
              <a:rPr lang="en-US" sz="10989" b="1">
                <a:solidFill>
                  <a:srgbClr val="000000"/>
                </a:solidFill>
                <a:latin typeface="Arimo Bold"/>
                <a:ea typeface="Arimo Bold"/>
                <a:cs typeface="Arimo Bold"/>
                <a:sym typeface="Arimo Bold"/>
              </a:rPr>
              <a:t>Group Discussion</a:t>
            </a:r>
          </a:p>
        </p:txBody>
      </p:sp>
      <p:sp>
        <p:nvSpPr>
          <p:cNvPr id="4" name="Freeform 4"/>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88448" y="225041"/>
            <a:ext cx="17511104" cy="10960868"/>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Questions</a:t>
            </a:r>
          </a:p>
          <a:p>
            <a:pPr algn="l">
              <a:lnSpc>
                <a:spcPts val="5338"/>
              </a:lnSpc>
            </a:pPr>
            <a:endParaRPr lang="en-US" sz="5341" b="1">
              <a:solidFill>
                <a:srgbClr val="8C52FF"/>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Do you think Mary would see her role this as a blessing or a burden?</a:t>
            </a:r>
          </a:p>
          <a:p>
            <a:pPr algn="l">
              <a:lnSpc>
                <a:spcPts val="6143"/>
              </a:lnSpc>
            </a:pPr>
            <a:endParaRPr lang="en-US" sz="5341" b="1">
              <a:solidFill>
                <a:srgbClr val="000000"/>
              </a:solidFill>
              <a:latin typeface="Arimo Bold"/>
              <a:ea typeface="Arimo Bold"/>
              <a:cs typeface="Arimo Bold"/>
              <a:sym typeface="Arimo Bold"/>
            </a:endParaRPr>
          </a:p>
          <a:p>
            <a:pPr algn="l">
              <a:lnSpc>
                <a:spcPts val="6143"/>
              </a:lnSpc>
            </a:pPr>
            <a:r>
              <a:rPr lang="en-US" sz="5341" b="1">
                <a:solidFill>
                  <a:srgbClr val="000000"/>
                </a:solidFill>
                <a:latin typeface="Arimo Bold"/>
                <a:ea typeface="Arimo Bold"/>
                <a:cs typeface="Arimo Bold"/>
                <a:sym typeface="Arimo Bold"/>
              </a:rPr>
              <a:t>How do you feel when you read Luke 8:19-21 below? </a:t>
            </a:r>
          </a:p>
          <a:p>
            <a:pPr algn="l">
              <a:lnSpc>
                <a:spcPts val="4648"/>
              </a:lnSpc>
            </a:pPr>
            <a:endParaRPr lang="en-US" sz="5341" b="1">
              <a:solidFill>
                <a:srgbClr val="000000"/>
              </a:solidFill>
              <a:latin typeface="Arimo Bold"/>
              <a:ea typeface="Arimo Bold"/>
              <a:cs typeface="Arimo Bold"/>
              <a:sym typeface="Arimo Bold"/>
            </a:endParaRPr>
          </a:p>
          <a:p>
            <a:pPr algn="l">
              <a:lnSpc>
                <a:spcPts val="6143"/>
              </a:lnSpc>
            </a:pPr>
            <a:r>
              <a:rPr lang="en-US" sz="5341">
                <a:solidFill>
                  <a:srgbClr val="000000"/>
                </a:solidFill>
                <a:latin typeface="Arimo"/>
                <a:ea typeface="Arimo"/>
                <a:cs typeface="Arimo"/>
                <a:sym typeface="Arimo"/>
              </a:rPr>
              <a:t>19 Now Jesus’ mother and brothers came to see him, but they were not able to get near him because of the crowd. 20 Someone told him, “Your mother and brothers are standing outside, wanting to see you.”</a:t>
            </a:r>
          </a:p>
          <a:p>
            <a:pPr algn="l">
              <a:lnSpc>
                <a:spcPts val="6143"/>
              </a:lnSpc>
            </a:pPr>
            <a:r>
              <a:rPr lang="en-US" sz="5341">
                <a:solidFill>
                  <a:srgbClr val="000000"/>
                </a:solidFill>
                <a:latin typeface="Arimo"/>
                <a:ea typeface="Arimo"/>
                <a:cs typeface="Arimo"/>
                <a:sym typeface="Arimo"/>
              </a:rPr>
              <a:t>21 He replied, “My mother and brothers are those who hear God’s word and put it into practice.” (Luke 8:19-21)</a:t>
            </a:r>
          </a:p>
          <a:p>
            <a:pPr algn="l">
              <a:lnSpc>
                <a:spcPts val="6143"/>
              </a:lnSpc>
            </a:pPr>
            <a:endParaRPr lang="en-US" sz="5341">
              <a:solidFill>
                <a:srgbClr val="000000"/>
              </a:solidFill>
              <a:latin typeface="Arimo"/>
              <a:ea typeface="Arimo"/>
              <a:cs typeface="Arimo"/>
              <a:sym typeface="Arimo"/>
            </a:endParaRPr>
          </a:p>
          <a:p>
            <a:pPr algn="l">
              <a:lnSpc>
                <a:spcPts val="3334"/>
              </a:lnSpc>
            </a:pPr>
            <a:endParaRPr lang="en-US" sz="5341">
              <a:solidFill>
                <a:srgbClr val="000000"/>
              </a:solidFill>
              <a:latin typeface="Arimo"/>
              <a:ea typeface="Arimo"/>
              <a:cs typeface="Arimo"/>
              <a:sym typeface="Arim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14949790" y="5791869"/>
            <a:ext cx="4619019" cy="6932862"/>
          </a:xfrm>
          <a:custGeom>
            <a:avLst/>
            <a:gdLst/>
            <a:ahLst/>
            <a:cxnLst/>
            <a:rect l="l" t="t" r="r" b="b"/>
            <a:pathLst>
              <a:path w="4619019" h="6932862">
                <a:moveTo>
                  <a:pt x="0" y="0"/>
                </a:moveTo>
                <a:lnTo>
                  <a:pt x="4619020" y="0"/>
                </a:lnTo>
                <a:lnTo>
                  <a:pt x="4619020" y="6932862"/>
                </a:lnTo>
                <a:lnTo>
                  <a:pt x="0" y="6932862"/>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463699" y="2202682"/>
            <a:ext cx="8070453" cy="6397758"/>
          </a:xfrm>
          <a:prstGeom prst="rect">
            <a:avLst/>
          </a:prstGeom>
        </p:spPr>
        <p:txBody>
          <a:bodyPr lIns="0" tIns="0" rIns="0" bIns="0" rtlCol="0" anchor="t">
            <a:spAutoFit/>
          </a:bodyPr>
          <a:lstStyle/>
          <a:p>
            <a:pPr algn="l">
              <a:lnSpc>
                <a:spcPts val="5913"/>
              </a:lnSpc>
            </a:pPr>
            <a:r>
              <a:rPr lang="en-US" sz="5141">
                <a:solidFill>
                  <a:srgbClr val="000000"/>
                </a:solidFill>
                <a:latin typeface="Arimo"/>
                <a:ea typeface="Arimo"/>
                <a:cs typeface="Arimo"/>
                <a:sym typeface="Arimo"/>
              </a:rPr>
              <a:t>I give thanks for arriving</a:t>
            </a:r>
          </a:p>
          <a:p>
            <a:pPr algn="l">
              <a:lnSpc>
                <a:spcPts val="5913"/>
              </a:lnSpc>
            </a:pPr>
            <a:r>
              <a:rPr lang="en-US" sz="5141">
                <a:solidFill>
                  <a:srgbClr val="000000"/>
                </a:solidFill>
                <a:latin typeface="Arimo"/>
                <a:ea typeface="Arimo"/>
                <a:cs typeface="Arimo"/>
                <a:sym typeface="Arimo"/>
              </a:rPr>
              <a:t>Safely in a new dawn,</a:t>
            </a:r>
          </a:p>
          <a:p>
            <a:pPr algn="l">
              <a:lnSpc>
                <a:spcPts val="5913"/>
              </a:lnSpc>
            </a:pPr>
            <a:r>
              <a:rPr lang="en-US" sz="5141">
                <a:solidFill>
                  <a:srgbClr val="000000"/>
                </a:solidFill>
                <a:latin typeface="Arimo"/>
                <a:ea typeface="Arimo"/>
                <a:cs typeface="Arimo"/>
                <a:sym typeface="Arimo"/>
              </a:rPr>
              <a:t>For the gift of eyes</a:t>
            </a:r>
          </a:p>
          <a:p>
            <a:pPr algn="l">
              <a:lnSpc>
                <a:spcPts val="5913"/>
              </a:lnSpc>
            </a:pPr>
            <a:r>
              <a:rPr lang="en-US" sz="5141">
                <a:solidFill>
                  <a:srgbClr val="000000"/>
                </a:solidFill>
                <a:latin typeface="Arimo"/>
                <a:ea typeface="Arimo"/>
                <a:cs typeface="Arimo"/>
                <a:sym typeface="Arimo"/>
              </a:rPr>
              <a:t>To see the world,</a:t>
            </a:r>
          </a:p>
          <a:p>
            <a:pPr algn="l">
              <a:lnSpc>
                <a:spcPts val="5913"/>
              </a:lnSpc>
            </a:pPr>
            <a:r>
              <a:rPr lang="en-US" sz="5141">
                <a:solidFill>
                  <a:srgbClr val="000000"/>
                </a:solidFill>
                <a:latin typeface="Arimo"/>
                <a:ea typeface="Arimo"/>
                <a:cs typeface="Arimo"/>
                <a:sym typeface="Arimo"/>
              </a:rPr>
              <a:t>The gift of mind</a:t>
            </a:r>
          </a:p>
          <a:p>
            <a:pPr algn="l">
              <a:lnSpc>
                <a:spcPts val="5913"/>
              </a:lnSpc>
            </a:pPr>
            <a:r>
              <a:rPr lang="en-US" sz="5141">
                <a:solidFill>
                  <a:srgbClr val="000000"/>
                </a:solidFill>
                <a:latin typeface="Arimo"/>
                <a:ea typeface="Arimo"/>
                <a:cs typeface="Arimo"/>
                <a:sym typeface="Arimo"/>
              </a:rPr>
              <a:t>To feel at home</a:t>
            </a:r>
          </a:p>
          <a:p>
            <a:pPr algn="l">
              <a:lnSpc>
                <a:spcPts val="5913"/>
              </a:lnSpc>
            </a:pPr>
            <a:r>
              <a:rPr lang="en-US" sz="5141">
                <a:solidFill>
                  <a:srgbClr val="000000"/>
                </a:solidFill>
                <a:latin typeface="Arimo"/>
                <a:ea typeface="Arimo"/>
                <a:cs typeface="Arimo"/>
                <a:sym typeface="Arimo"/>
              </a:rPr>
              <a:t>In my life.</a:t>
            </a:r>
          </a:p>
          <a:p>
            <a:pPr algn="l">
              <a:lnSpc>
                <a:spcPts val="5913"/>
              </a:lnSpc>
            </a:pPr>
            <a:endParaRPr lang="en-US" sz="5141">
              <a:solidFill>
                <a:srgbClr val="000000"/>
              </a:solidFill>
              <a:latin typeface="Arimo"/>
              <a:ea typeface="Arimo"/>
              <a:cs typeface="Arimo"/>
              <a:sym typeface="Arimo"/>
            </a:endParaRPr>
          </a:p>
          <a:p>
            <a:pPr algn="l">
              <a:lnSpc>
                <a:spcPts val="3334"/>
              </a:lnSpc>
            </a:pPr>
            <a:endParaRPr lang="en-US" sz="5141">
              <a:solidFill>
                <a:srgbClr val="000000"/>
              </a:solidFill>
              <a:latin typeface="Arimo"/>
              <a:ea typeface="Arimo"/>
              <a:cs typeface="Arimo"/>
              <a:sym typeface="Arimo"/>
            </a:endParaRPr>
          </a:p>
        </p:txBody>
      </p:sp>
      <p:sp>
        <p:nvSpPr>
          <p:cNvPr id="4" name="TextBox 4"/>
          <p:cNvSpPr txBox="1"/>
          <p:nvPr/>
        </p:nvSpPr>
        <p:spPr>
          <a:xfrm>
            <a:off x="9095573" y="2235968"/>
            <a:ext cx="9192427" cy="5654808"/>
          </a:xfrm>
          <a:prstGeom prst="rect">
            <a:avLst/>
          </a:prstGeom>
        </p:spPr>
        <p:txBody>
          <a:bodyPr lIns="0" tIns="0" rIns="0" bIns="0" rtlCol="0" anchor="t">
            <a:spAutoFit/>
          </a:bodyPr>
          <a:lstStyle/>
          <a:p>
            <a:pPr algn="l">
              <a:lnSpc>
                <a:spcPts val="5913"/>
              </a:lnSpc>
            </a:pPr>
            <a:r>
              <a:rPr lang="en-US" sz="5141">
                <a:solidFill>
                  <a:srgbClr val="000000"/>
                </a:solidFill>
                <a:latin typeface="Arimo"/>
                <a:ea typeface="Arimo"/>
                <a:cs typeface="Arimo"/>
                <a:sym typeface="Arimo"/>
              </a:rPr>
              <a:t>The waves of possibility</a:t>
            </a:r>
          </a:p>
          <a:p>
            <a:pPr algn="l">
              <a:lnSpc>
                <a:spcPts val="5913"/>
              </a:lnSpc>
            </a:pPr>
            <a:r>
              <a:rPr lang="en-US" sz="5141">
                <a:solidFill>
                  <a:srgbClr val="000000"/>
                </a:solidFill>
                <a:latin typeface="Arimo"/>
                <a:ea typeface="Arimo"/>
                <a:cs typeface="Arimo"/>
                <a:sym typeface="Arimo"/>
              </a:rPr>
              <a:t>Breaking on the shore of dawn,</a:t>
            </a:r>
          </a:p>
          <a:p>
            <a:pPr algn="l">
              <a:lnSpc>
                <a:spcPts val="5913"/>
              </a:lnSpc>
            </a:pPr>
            <a:r>
              <a:rPr lang="en-US" sz="5141">
                <a:solidFill>
                  <a:srgbClr val="000000"/>
                </a:solidFill>
                <a:latin typeface="Arimo"/>
                <a:ea typeface="Arimo"/>
                <a:cs typeface="Arimo"/>
                <a:sym typeface="Arimo"/>
              </a:rPr>
              <a:t>The harvest of the past</a:t>
            </a:r>
          </a:p>
          <a:p>
            <a:pPr algn="l">
              <a:lnSpc>
                <a:spcPts val="5913"/>
              </a:lnSpc>
            </a:pPr>
            <a:r>
              <a:rPr lang="en-US" sz="5141">
                <a:solidFill>
                  <a:srgbClr val="000000"/>
                </a:solidFill>
                <a:latin typeface="Arimo"/>
                <a:ea typeface="Arimo"/>
                <a:cs typeface="Arimo"/>
                <a:sym typeface="Arimo"/>
              </a:rPr>
              <a:t>That awaits my hunger,</a:t>
            </a:r>
          </a:p>
          <a:p>
            <a:pPr algn="l">
              <a:lnSpc>
                <a:spcPts val="5913"/>
              </a:lnSpc>
            </a:pPr>
            <a:r>
              <a:rPr lang="en-US" sz="5141">
                <a:solidFill>
                  <a:srgbClr val="000000"/>
                </a:solidFill>
                <a:latin typeface="Arimo"/>
                <a:ea typeface="Arimo"/>
                <a:cs typeface="Arimo"/>
                <a:sym typeface="Arimo"/>
              </a:rPr>
              <a:t>And all the furtherings</a:t>
            </a:r>
          </a:p>
          <a:p>
            <a:pPr algn="l">
              <a:lnSpc>
                <a:spcPts val="5913"/>
              </a:lnSpc>
            </a:pPr>
            <a:r>
              <a:rPr lang="en-US" sz="5141">
                <a:solidFill>
                  <a:srgbClr val="000000"/>
                </a:solidFill>
                <a:latin typeface="Arimo"/>
                <a:ea typeface="Arimo"/>
                <a:cs typeface="Arimo"/>
                <a:sym typeface="Arimo"/>
              </a:rPr>
              <a:t>This new day will bring.</a:t>
            </a:r>
          </a:p>
          <a:p>
            <a:pPr algn="l">
              <a:lnSpc>
                <a:spcPts val="5913"/>
              </a:lnSpc>
            </a:pPr>
            <a:r>
              <a:rPr lang="en-US" sz="5141">
                <a:solidFill>
                  <a:srgbClr val="000000"/>
                </a:solidFill>
                <a:latin typeface="Arimo"/>
                <a:ea typeface="Arimo"/>
                <a:cs typeface="Arimo"/>
                <a:sym typeface="Arimo"/>
              </a:rPr>
              <a:t>Amen</a:t>
            </a:r>
          </a:p>
          <a:p>
            <a:pPr algn="l">
              <a:lnSpc>
                <a:spcPts val="3334"/>
              </a:lnSpc>
            </a:pPr>
            <a:endParaRPr lang="en-US" sz="5141">
              <a:solidFill>
                <a:srgbClr val="000000"/>
              </a:solidFill>
              <a:latin typeface="Arimo"/>
              <a:ea typeface="Arimo"/>
              <a:cs typeface="Arimo"/>
              <a:sym typeface="Arimo"/>
            </a:endParaRPr>
          </a:p>
        </p:txBody>
      </p:sp>
      <p:sp>
        <p:nvSpPr>
          <p:cNvPr id="5" name="TextBox 5"/>
          <p:cNvSpPr txBox="1"/>
          <p:nvPr/>
        </p:nvSpPr>
        <p:spPr>
          <a:xfrm>
            <a:off x="4498925" y="420303"/>
            <a:ext cx="8070453" cy="1216793"/>
          </a:xfrm>
          <a:prstGeom prst="rect">
            <a:avLst/>
          </a:prstGeom>
        </p:spPr>
        <p:txBody>
          <a:bodyPr lIns="0" tIns="0" rIns="0" bIns="0" rtlCol="0" anchor="t">
            <a:spAutoFit/>
          </a:bodyPr>
          <a:lstStyle/>
          <a:p>
            <a:pPr algn="ctr">
              <a:lnSpc>
                <a:spcPts val="6143"/>
              </a:lnSpc>
            </a:pPr>
            <a:r>
              <a:rPr lang="en-US" sz="5341" b="1">
                <a:solidFill>
                  <a:srgbClr val="8C52FF"/>
                </a:solidFill>
                <a:latin typeface="Arimo Bold"/>
                <a:ea typeface="Arimo Bold"/>
                <a:cs typeface="Arimo Bold"/>
                <a:sym typeface="Arimo Bold"/>
              </a:rPr>
              <a:t>Blessing - On Waking</a:t>
            </a:r>
          </a:p>
          <a:p>
            <a:pPr algn="l">
              <a:lnSpc>
                <a:spcPts val="3334"/>
              </a:lnSpc>
            </a:pPr>
            <a:endParaRPr lang="en-US" sz="5341" b="1">
              <a:solidFill>
                <a:srgbClr val="8C52FF"/>
              </a:solidFill>
              <a:latin typeface="Arimo Bold"/>
              <a:ea typeface="Arimo Bold"/>
              <a:cs typeface="Arimo Bold"/>
              <a:sym typeface="Arimo Bold"/>
            </a:endParaRPr>
          </a:p>
        </p:txBody>
      </p:sp>
      <p:sp>
        <p:nvSpPr>
          <p:cNvPr id="6" name="TextBox 6"/>
          <p:cNvSpPr txBox="1"/>
          <p:nvPr/>
        </p:nvSpPr>
        <p:spPr>
          <a:xfrm>
            <a:off x="0" y="8700503"/>
            <a:ext cx="16230600" cy="1080402"/>
          </a:xfrm>
          <a:prstGeom prst="rect">
            <a:avLst/>
          </a:prstGeom>
        </p:spPr>
        <p:txBody>
          <a:bodyPr lIns="0" tIns="0" rIns="0" bIns="0" rtlCol="0" anchor="t">
            <a:spAutoFit/>
          </a:bodyPr>
          <a:lstStyle/>
          <a:p>
            <a:pPr algn="ctr">
              <a:lnSpc>
                <a:spcPts val="4188"/>
              </a:lnSpc>
              <a:spcBef>
                <a:spcPct val="0"/>
              </a:spcBef>
            </a:pPr>
            <a:r>
              <a:rPr lang="en-US" sz="3642">
                <a:solidFill>
                  <a:srgbClr val="000000"/>
                </a:solidFill>
                <a:latin typeface="Arimo"/>
                <a:ea typeface="Arimo"/>
                <a:cs typeface="Arimo"/>
                <a:sym typeface="Arimo"/>
              </a:rPr>
              <a:t>O’Donohue, John, Benedictus - a Book of Blessings (Transworld Digital, Ireland, 2009) Kindle p101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7E9EC"/>
        </a:solidFill>
        <a:effectLst/>
      </p:bgPr>
    </p:bg>
    <p:spTree>
      <p:nvGrpSpPr>
        <p:cNvPr id="1" name=""/>
        <p:cNvGrpSpPr/>
        <p:nvPr/>
      </p:nvGrpSpPr>
      <p:grpSpPr>
        <a:xfrm>
          <a:off x="0" y="0"/>
          <a:ext cx="0" cy="0"/>
          <a:chOff x="0" y="0"/>
          <a:chExt cx="0" cy="0"/>
        </a:xfrm>
      </p:grpSpPr>
      <p:sp>
        <p:nvSpPr>
          <p:cNvPr id="2" name="Freeform 2"/>
          <p:cNvSpPr/>
          <p:nvPr/>
        </p:nvSpPr>
        <p:spPr>
          <a:xfrm>
            <a:off x="-887485" y="-266006"/>
            <a:ext cx="19548334" cy="12633111"/>
          </a:xfrm>
          <a:custGeom>
            <a:avLst/>
            <a:gdLst/>
            <a:ahLst/>
            <a:cxnLst/>
            <a:rect l="l" t="t" r="r" b="b"/>
            <a:pathLst>
              <a:path w="19548334" h="12633111">
                <a:moveTo>
                  <a:pt x="0" y="0"/>
                </a:moveTo>
                <a:lnTo>
                  <a:pt x="19548334" y="0"/>
                </a:lnTo>
                <a:lnTo>
                  <a:pt x="19548334" y="12633111"/>
                </a:lnTo>
                <a:lnTo>
                  <a:pt x="0" y="12633111"/>
                </a:lnTo>
                <a:lnTo>
                  <a:pt x="0" y="0"/>
                </a:lnTo>
                <a:close/>
              </a:path>
            </a:pathLst>
          </a:custGeom>
          <a:blipFill>
            <a:blip r:embed="rId2">
              <a:alphaModFix amt="41000"/>
            </a:blip>
            <a:stretch>
              <a:fillRect/>
            </a:stretch>
          </a:blipFill>
        </p:spPr>
        <p:txBody>
          <a:bodyPr/>
          <a:lstStyle/>
          <a:p>
            <a:endParaRPr lang="en-GB"/>
          </a:p>
        </p:txBody>
      </p:sp>
      <p:sp>
        <p:nvSpPr>
          <p:cNvPr id="3" name="TextBox 3"/>
          <p:cNvSpPr txBox="1"/>
          <p:nvPr/>
        </p:nvSpPr>
        <p:spPr>
          <a:xfrm>
            <a:off x="3045419" y="2796162"/>
            <a:ext cx="12197161" cy="3254387"/>
          </a:xfrm>
          <a:prstGeom prst="rect">
            <a:avLst/>
          </a:prstGeom>
        </p:spPr>
        <p:txBody>
          <a:bodyPr lIns="0" tIns="0" rIns="0" bIns="0" rtlCol="0" anchor="t">
            <a:spAutoFit/>
          </a:bodyPr>
          <a:lstStyle/>
          <a:p>
            <a:pPr algn="ctr">
              <a:lnSpc>
                <a:spcPts val="12638"/>
              </a:lnSpc>
            </a:pPr>
            <a:r>
              <a:rPr lang="en-US" sz="10989" b="1">
                <a:solidFill>
                  <a:srgbClr val="000000"/>
                </a:solidFill>
                <a:latin typeface="Arimo Bold"/>
                <a:ea typeface="Arimo Bold"/>
                <a:cs typeface="Arimo Bold"/>
                <a:sym typeface="Arimo Bold"/>
              </a:rPr>
              <a:t>Thank you for joining us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2477</Words>
  <Application>Microsoft Office PowerPoint</Application>
  <PresentationFormat>Custom</PresentationFormat>
  <Paragraphs>310</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Arimo Bold</vt:lpstr>
      <vt:lpstr>Arimo</vt:lpstr>
      <vt:lpstr>Arial</vt:lpstr>
      <vt:lpstr>Architects Daughter</vt:lpstr>
      <vt:lpstr>Calibri</vt:lpstr>
      <vt:lpstr>Arimo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PRESENTATION THE MAGNIFICAT</dc:title>
  <cp:lastModifiedBy>Karen Griffiths</cp:lastModifiedBy>
  <cp:revision>1</cp:revision>
  <dcterms:created xsi:type="dcterms:W3CDTF">2006-08-16T00:00:00Z</dcterms:created>
  <dcterms:modified xsi:type="dcterms:W3CDTF">2025-10-14T12:49:30Z</dcterms:modified>
  <dc:identifier>DAG1Ze7Cr2w</dc:identifier>
</cp:coreProperties>
</file>